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90086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6957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12515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90946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22212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32635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8" name="Footer Placeholder 7"/>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95753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4" name="Footer Placeholder 3"/>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133468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27332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6" name="Footer Placeholder 5"/>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6007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10" name="Footer Placeholder 9"/>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11" name="Slide Number Placeholder 10"/>
          <p:cNvSpPr>
            <a:spLocks noGrp="1"/>
          </p:cNvSpPr>
          <p:nvPr>
            <p:ph type="sldNum" sz="quarter" idx="12"/>
          </p:nvPr>
        </p:nvSpPr>
        <p:spPr/>
        <p:txBody>
          <a:bodyPr/>
          <a:lstStyle/>
          <a:p>
            <a:fld id="{4FAB73BC-B049-4115-A692-8D63A059BFB8}" type="slidenum">
              <a:rPr lang="en-US" dirty="0">
                <a:solidFill>
                  <a:srgbClr val="FFFFFF">
                    <a:alpha val="20000"/>
                  </a:srgbClr>
                </a:solidFill>
              </a:rPr>
              <a:pPr/>
              <a:t>‹#›</a:t>
            </a:fld>
            <a:endParaRPr lang="en-US" dirty="0">
              <a:solidFill>
                <a:srgbClr val="FFFFFF">
                  <a:alpha val="20000"/>
                </a:srgbClr>
              </a:solidFill>
            </a:endParaRPr>
          </a:p>
        </p:txBody>
      </p:sp>
    </p:spTree>
    <p:extLst>
      <p:ext uri="{BB962C8B-B14F-4D97-AF65-F5344CB8AC3E}">
        <p14:creationId xmlns:p14="http://schemas.microsoft.com/office/powerpoint/2010/main" val="408781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rgbClr val="00B0F0">
                <a:alpha val="65000"/>
              </a:srgbClr>
            </a:gs>
            <a:gs pos="34000">
              <a:srgbClr val="00B0F0"/>
            </a:gs>
            <a:gs pos="62000">
              <a:srgbClr val="00B0F0"/>
            </a:gs>
            <a:gs pos="94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pPr defTabSz="457200"/>
            <a:r>
              <a:rPr lang="en-US" smtClean="0">
                <a:solidFill>
                  <a:srgbClr val="FFFFFF">
                    <a:alpha val="80000"/>
                  </a:srgbClr>
                </a:solidFill>
              </a:rPr>
              <a:t>12/04/2018</a:t>
            </a:r>
            <a:endParaRPr lang="en-US" dirty="0">
              <a:solidFill>
                <a:srgbClr val="FFFFFF">
                  <a:alpha val="80000"/>
                </a:srgbClr>
              </a:solidFill>
            </a:endParaRP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pPr defTabSz="457200"/>
            <a:r>
              <a:rPr lang="en-US" smtClean="0">
                <a:solidFill>
                  <a:srgbClr val="FFFFFF">
                    <a:alpha val="80000"/>
                  </a:srgbClr>
                </a:solidFill>
              </a:rPr>
              <a:t>Gastro Intestinal Diseases</a:t>
            </a:r>
            <a:endParaRPr lang="en-US" dirty="0">
              <a:solidFill>
                <a:srgbClr val="FFFFFF">
                  <a:alpha val="80000"/>
                </a:srgbClr>
              </a:solidFill>
            </a:endParaRP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pPr defTabSz="457200"/>
            <a:fld id="{4FAB73BC-B049-4115-A692-8D63A059BFB8}" type="slidenum">
              <a:rPr lang="en-US" dirty="0">
                <a:solidFill>
                  <a:srgbClr val="FFFFFF">
                    <a:alpha val="20000"/>
                  </a:srgbClr>
                </a:solidFill>
              </a:rPr>
              <a:pPr defTabSz="457200"/>
              <a:t>‹#›</a:t>
            </a:fld>
            <a:endParaRPr lang="en-US" dirty="0">
              <a:solidFill>
                <a:srgbClr val="FFFFFF">
                  <a:alpha val="20000"/>
                </a:srgbClr>
              </a:solidFill>
            </a:endParaRPr>
          </a:p>
        </p:txBody>
      </p:sp>
    </p:spTree>
    <p:extLst>
      <p:ext uri="{BB962C8B-B14F-4D97-AF65-F5344CB8AC3E}">
        <p14:creationId xmlns:p14="http://schemas.microsoft.com/office/powerpoint/2010/main" val="8786389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a:t>
            </a:fld>
            <a:endParaRPr lang="en-US" dirty="0">
              <a:solidFill>
                <a:srgbClr val="FFFFFF">
                  <a:alpha val="20000"/>
                </a:srgbClr>
              </a:solidFill>
            </a:endParaRPr>
          </a:p>
        </p:txBody>
      </p:sp>
      <p:sp>
        <p:nvSpPr>
          <p:cNvPr id="5" name="Rectangle 4"/>
          <p:cNvSpPr/>
          <p:nvPr/>
        </p:nvSpPr>
        <p:spPr>
          <a:xfrm>
            <a:off x="2218427" y="2625197"/>
            <a:ext cx="8008539" cy="1754326"/>
          </a:xfrm>
          <a:prstGeom prst="rect">
            <a:avLst/>
          </a:prstGeom>
        </p:spPr>
        <p:txBody>
          <a:bodyPr wrap="none">
            <a:spAutoFit/>
          </a:bodyPr>
          <a:lstStyle/>
          <a:p>
            <a:pPr algn="ctr" defTabSz="457200"/>
            <a:r>
              <a:rPr lang="en-IN" sz="3600" b="1" dirty="0">
                <a:solidFill>
                  <a:srgbClr val="000000"/>
                </a:solidFill>
                <a:latin typeface="Times New Roman" panose="02020603050405020304" pitchFamily="18" charset="0"/>
                <a:cs typeface="Times New Roman" panose="02020603050405020304" pitchFamily="18" charset="0"/>
              </a:rPr>
              <a:t>INFLAMMATORY BOWEL </a:t>
            </a:r>
            <a:r>
              <a:rPr lang="en-IN" sz="3600" b="1" dirty="0" smtClean="0">
                <a:solidFill>
                  <a:srgbClr val="000000"/>
                </a:solidFill>
                <a:latin typeface="Times New Roman" panose="02020603050405020304" pitchFamily="18" charset="0"/>
                <a:cs typeface="Times New Roman" panose="02020603050405020304" pitchFamily="18" charset="0"/>
              </a:rPr>
              <a:t>DISEASE</a:t>
            </a:r>
          </a:p>
          <a:p>
            <a:pPr algn="ctr" defTabSz="457200"/>
            <a:r>
              <a:rPr lang="en-IN" sz="3600" b="1" dirty="0" smtClean="0">
                <a:solidFill>
                  <a:srgbClr val="000000"/>
                </a:solidFill>
                <a:latin typeface="Times New Roman" panose="02020603050405020304" pitchFamily="18" charset="0"/>
                <a:cs typeface="Times New Roman" panose="02020603050405020304" pitchFamily="18" charset="0"/>
              </a:rPr>
              <a:t> &amp; </a:t>
            </a:r>
          </a:p>
          <a:p>
            <a:pPr algn="ctr" defTabSz="457200"/>
            <a:r>
              <a:rPr lang="en-IN" sz="3600" b="1" dirty="0" smtClean="0">
                <a:solidFill>
                  <a:srgbClr val="000000"/>
                </a:solidFill>
                <a:latin typeface="Times New Roman" panose="02020603050405020304" pitchFamily="18" charset="0"/>
                <a:cs typeface="Times New Roman" panose="02020603050405020304" pitchFamily="18" charset="0"/>
              </a:rPr>
              <a:t>ABDOMINAL TUBERCULOSIS</a:t>
            </a:r>
            <a:endParaRPr lang="en-IN" sz="3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7386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10</a:t>
            </a:fld>
            <a:endParaRPr lang="en-US" dirty="0">
              <a:solidFill>
                <a:srgbClr val="FFFFFF">
                  <a:alpha val="20000"/>
                </a:srgbClr>
              </a:solidFill>
            </a:endParaRPr>
          </a:p>
        </p:txBody>
      </p:sp>
      <p:sp>
        <p:nvSpPr>
          <p:cNvPr id="5" name="Rectangle 4"/>
          <p:cNvSpPr/>
          <p:nvPr/>
        </p:nvSpPr>
        <p:spPr>
          <a:xfrm>
            <a:off x="0" y="778959"/>
            <a:ext cx="12192000" cy="5016758"/>
          </a:xfrm>
          <a:prstGeom prst="rect">
            <a:avLst/>
          </a:prstGeom>
        </p:spPr>
        <p:txBody>
          <a:bodyPr wrap="square">
            <a:spAutoFit/>
          </a:bodyPr>
          <a:lstStyle/>
          <a:p>
            <a:pPr algn="just" defTabSz="457200"/>
            <a:r>
              <a:rPr lang="en-IN" sz="3200" dirty="0">
                <a:solidFill>
                  <a:srgbClr val="303034"/>
                </a:solidFill>
                <a:latin typeface="Times New Roman" panose="02020603050405020304" pitchFamily="18" charset="0"/>
                <a:cs typeface="Times New Roman" panose="02020603050405020304" pitchFamily="18" charset="0"/>
              </a:rPr>
              <a:t>COMPLICATIONS</a:t>
            </a:r>
          </a:p>
          <a:p>
            <a:pPr algn="just" defTabSz="457200"/>
            <a:r>
              <a:rPr lang="en-IN" sz="3200" dirty="0">
                <a:solidFill>
                  <a:srgbClr val="000000"/>
                </a:solidFill>
                <a:latin typeface="Times New Roman" panose="02020603050405020304" pitchFamily="18" charset="0"/>
                <a:cs typeface="Times New Roman" panose="02020603050405020304" pitchFamily="18" charset="0"/>
              </a:rPr>
              <a:t>A. ABSCESS- </a:t>
            </a:r>
            <a:r>
              <a:rPr lang="en-IN" sz="3200" dirty="0">
                <a:solidFill>
                  <a:srgbClr val="FFFFFF"/>
                </a:solidFill>
                <a:latin typeface="Times New Roman" panose="02020603050405020304" pitchFamily="18" charset="0"/>
                <a:cs typeface="Times New Roman" panose="02020603050405020304" pitchFamily="18" charset="0"/>
              </a:rPr>
              <a:t>The presence of a tender abdominal mass with fever and </a:t>
            </a:r>
            <a:r>
              <a:rPr lang="en-IN" sz="3200" dirty="0" err="1">
                <a:solidFill>
                  <a:srgbClr val="FFFFFF"/>
                </a:solidFill>
                <a:latin typeface="Times New Roman" panose="02020603050405020304" pitchFamily="18" charset="0"/>
                <a:cs typeface="Times New Roman" panose="02020603050405020304" pitchFamily="18" charset="0"/>
              </a:rPr>
              <a:t>leukocytosis</a:t>
            </a:r>
            <a:r>
              <a:rPr lang="en-IN" sz="3200" dirty="0">
                <a:solidFill>
                  <a:srgbClr val="FFFFFF"/>
                </a:solidFill>
                <a:latin typeface="Times New Roman" panose="02020603050405020304" pitchFamily="18" charset="0"/>
                <a:cs typeface="Times New Roman" panose="02020603050405020304" pitchFamily="18" charset="0"/>
              </a:rPr>
              <a:t> suggests an abscess.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B. OBSTRUCTION- </a:t>
            </a:r>
            <a:r>
              <a:rPr lang="en-IN" sz="3200" dirty="0">
                <a:solidFill>
                  <a:srgbClr val="FFFFFF"/>
                </a:solidFill>
                <a:latin typeface="Times New Roman" panose="02020603050405020304" pitchFamily="18" charset="0"/>
                <a:cs typeface="Times New Roman" panose="02020603050405020304" pitchFamily="18" charset="0"/>
              </a:rPr>
              <a:t>Small bowel obstruction may develop secondary to active inflammation or chronic fibrotic </a:t>
            </a:r>
            <a:r>
              <a:rPr lang="en-IN" sz="3200" dirty="0" err="1">
                <a:solidFill>
                  <a:srgbClr val="FFFFFF"/>
                </a:solidFill>
                <a:latin typeface="Times New Roman" panose="02020603050405020304" pitchFamily="18" charset="0"/>
                <a:cs typeface="Times New Roman" panose="02020603050405020304" pitchFamily="18" charset="0"/>
              </a:rPr>
              <a:t>stricturing</a:t>
            </a:r>
            <a:r>
              <a:rPr lang="en-IN" sz="3200" dirty="0">
                <a:solidFill>
                  <a:srgbClr val="FFFFFF"/>
                </a:solidFill>
                <a:latin typeface="Times New Roman" panose="02020603050405020304" pitchFamily="18" charset="0"/>
                <a:cs typeface="Times New Roman" panose="02020603050405020304" pitchFamily="18" charset="0"/>
              </a:rPr>
              <a:t> and is often acutely precipitated by dietary indiscretion</a:t>
            </a:r>
          </a:p>
          <a:p>
            <a:pPr algn="just" defTabSz="457200"/>
            <a:r>
              <a:rPr lang="en-IN" sz="3200" dirty="0">
                <a:solidFill>
                  <a:srgbClr val="000000"/>
                </a:solidFill>
                <a:latin typeface="Times New Roman" panose="02020603050405020304" pitchFamily="18" charset="0"/>
                <a:cs typeface="Times New Roman" panose="02020603050405020304" pitchFamily="18" charset="0"/>
              </a:rPr>
              <a:t>C. FISTULAS- </a:t>
            </a:r>
            <a:r>
              <a:rPr lang="en-IN" sz="3200" dirty="0">
                <a:solidFill>
                  <a:srgbClr val="FFFFFF"/>
                </a:solidFill>
                <a:latin typeface="Times New Roman" panose="02020603050405020304" pitchFamily="18" charset="0"/>
                <a:cs typeface="Times New Roman" panose="02020603050405020304" pitchFamily="18" charset="0"/>
              </a:rPr>
              <a:t>The majority of </a:t>
            </a:r>
            <a:r>
              <a:rPr lang="en-IN" sz="3200" dirty="0" err="1">
                <a:solidFill>
                  <a:srgbClr val="FFFFFF"/>
                </a:solidFill>
                <a:latin typeface="Times New Roman" panose="02020603050405020304" pitchFamily="18" charset="0"/>
                <a:cs typeface="Times New Roman" panose="02020603050405020304" pitchFamily="18" charset="0"/>
              </a:rPr>
              <a:t>enteromesenteric</a:t>
            </a:r>
            <a:r>
              <a:rPr lang="en-IN" sz="3200" dirty="0">
                <a:solidFill>
                  <a:srgbClr val="FFFFFF"/>
                </a:solidFill>
                <a:latin typeface="Times New Roman" panose="02020603050405020304" pitchFamily="18" charset="0"/>
                <a:cs typeface="Times New Roman" panose="02020603050405020304" pitchFamily="18" charset="0"/>
              </a:rPr>
              <a:t> and </a:t>
            </a:r>
            <a:r>
              <a:rPr lang="en-IN" sz="3200" dirty="0" err="1">
                <a:solidFill>
                  <a:srgbClr val="FFFFFF"/>
                </a:solidFill>
                <a:latin typeface="Times New Roman" panose="02020603050405020304" pitchFamily="18" charset="0"/>
                <a:cs typeface="Times New Roman" panose="02020603050405020304" pitchFamily="18" charset="0"/>
              </a:rPr>
              <a:t>enteroenteric</a:t>
            </a:r>
            <a:r>
              <a:rPr lang="en-IN" sz="3200" dirty="0">
                <a:solidFill>
                  <a:srgbClr val="FFFFFF"/>
                </a:solidFill>
                <a:latin typeface="Times New Roman" panose="02020603050405020304" pitchFamily="18" charset="0"/>
                <a:cs typeface="Times New Roman" panose="02020603050405020304" pitchFamily="18" charset="0"/>
              </a:rPr>
              <a:t>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D. PERIANAL DISEASE- </a:t>
            </a:r>
            <a:r>
              <a:rPr lang="en-IN" sz="3200" dirty="0">
                <a:solidFill>
                  <a:srgbClr val="FFFFFF"/>
                </a:solidFill>
                <a:latin typeface="Times New Roman" panose="02020603050405020304" pitchFamily="18" charset="0"/>
                <a:cs typeface="Times New Roman" panose="02020603050405020304" pitchFamily="18" charset="0"/>
              </a:rPr>
              <a:t>Patients with fissures, fistulas, and skin tags commonly have perianal discomfort. Severe pain should suggest a perianal abscess, </a:t>
            </a:r>
          </a:p>
        </p:txBody>
      </p:sp>
    </p:spTree>
    <p:extLst>
      <p:ext uri="{BB962C8B-B14F-4D97-AF65-F5344CB8AC3E}">
        <p14:creationId xmlns:p14="http://schemas.microsoft.com/office/powerpoint/2010/main" val="4290678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11</a:t>
            </a:fld>
            <a:endParaRPr lang="en-US" dirty="0">
              <a:solidFill>
                <a:srgbClr val="FFFFFF">
                  <a:alpha val="20000"/>
                </a:srgbClr>
              </a:solidFill>
            </a:endParaRPr>
          </a:p>
        </p:txBody>
      </p:sp>
      <p:sp>
        <p:nvSpPr>
          <p:cNvPr id="5" name="Rectangle 4"/>
          <p:cNvSpPr/>
          <p:nvPr/>
        </p:nvSpPr>
        <p:spPr>
          <a:xfrm>
            <a:off x="341602" y="3080409"/>
            <a:ext cx="11069053" cy="3539430"/>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Differential Diagnosis</a:t>
            </a:r>
          </a:p>
          <a:p>
            <a:pPr algn="just" defTabSz="457200"/>
            <a:r>
              <a:rPr lang="en-IN" sz="3200" dirty="0">
                <a:solidFill>
                  <a:srgbClr val="FFFFFF"/>
                </a:solidFill>
                <a:latin typeface="Times New Roman" panose="02020603050405020304" pitchFamily="18" charset="0"/>
                <a:cs typeface="Times New Roman" panose="02020603050405020304" pitchFamily="18" charset="0"/>
              </a:rPr>
              <a:t>Tuberculosis of the ileocecal region,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Lymphoma,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Appendicular abscess,</a:t>
            </a:r>
          </a:p>
          <a:p>
            <a:pPr algn="just" defTabSz="457200"/>
            <a:r>
              <a:rPr lang="en-IN" sz="3200" dirty="0" err="1">
                <a:solidFill>
                  <a:srgbClr val="FFFFFF"/>
                </a:solidFill>
                <a:latin typeface="Times New Roman" panose="02020603050405020304" pitchFamily="18" charset="0"/>
                <a:cs typeface="Times New Roman" panose="02020603050405020304" pitchFamily="18" charset="0"/>
              </a:rPr>
              <a:t>Amebiasis</a:t>
            </a:r>
            <a:r>
              <a:rPr lang="en-IN" sz="3200" dirty="0">
                <a:solidFill>
                  <a:srgbClr val="FFFFFF"/>
                </a:solidFill>
                <a:latin typeface="Times New Roman" panose="02020603050405020304" pitchFamily="18" charset="0"/>
                <a:cs typeface="Times New Roman" panose="02020603050405020304" pitchFamily="18" charset="0"/>
              </a:rPr>
              <a:t>,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Carcinoma cecum and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Ulcerative colitis.</a:t>
            </a:r>
          </a:p>
        </p:txBody>
      </p:sp>
      <p:sp>
        <p:nvSpPr>
          <p:cNvPr id="6" name="Rectangle 5"/>
          <p:cNvSpPr/>
          <p:nvPr/>
        </p:nvSpPr>
        <p:spPr>
          <a:xfrm>
            <a:off x="0" y="652562"/>
            <a:ext cx="12192000" cy="2062103"/>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E. CARCINOMA- </a:t>
            </a:r>
            <a:r>
              <a:rPr lang="en-IN" sz="3200" dirty="0">
                <a:solidFill>
                  <a:srgbClr val="FFFFFF"/>
                </a:solidFill>
                <a:latin typeface="Times New Roman" panose="02020603050405020304" pitchFamily="18" charset="0"/>
                <a:cs typeface="Times New Roman" panose="02020603050405020304" pitchFamily="18" charset="0"/>
              </a:rPr>
              <a:t>Patients with extensive colonic Crohn's disease are at increased risk of developing colon carcinoma. </a:t>
            </a:r>
          </a:p>
          <a:p>
            <a:pPr algn="just" defTabSz="457200"/>
            <a:r>
              <a:rPr lang="en-IN" sz="3200" dirty="0">
                <a:solidFill>
                  <a:srgbClr val="000000"/>
                </a:solidFill>
                <a:latin typeface="Times New Roman" panose="02020603050405020304" pitchFamily="18" charset="0"/>
                <a:cs typeface="Times New Roman" panose="02020603050405020304" pitchFamily="18" charset="0"/>
              </a:rPr>
              <a:t>F. </a:t>
            </a:r>
            <a:r>
              <a:rPr lang="en-IN" sz="3200" dirty="0" err="1">
                <a:solidFill>
                  <a:srgbClr val="000000"/>
                </a:solidFill>
                <a:latin typeface="Times New Roman" panose="02020603050405020304" pitchFamily="18" charset="0"/>
                <a:cs typeface="Times New Roman" panose="02020603050405020304" pitchFamily="18" charset="0"/>
              </a:rPr>
              <a:t>HEMORRHAGE</a:t>
            </a:r>
            <a:r>
              <a:rPr lang="en-IN" sz="3200" dirty="0">
                <a:solidFill>
                  <a:srgbClr val="000000"/>
                </a:solidFill>
                <a:latin typeface="Times New Roman" panose="02020603050405020304" pitchFamily="18" charset="0"/>
                <a:cs typeface="Times New Roman" panose="02020603050405020304" pitchFamily="18" charset="0"/>
              </a:rPr>
              <a:t>- </a:t>
            </a:r>
            <a:r>
              <a:rPr lang="en-IN" sz="3200" dirty="0">
                <a:solidFill>
                  <a:srgbClr val="FFFFFF"/>
                </a:solidFill>
                <a:latin typeface="Times New Roman" panose="02020603050405020304" pitchFamily="18" charset="0"/>
                <a:cs typeface="Times New Roman" panose="02020603050405020304" pitchFamily="18" charset="0"/>
              </a:rPr>
              <a:t>severe </a:t>
            </a:r>
            <a:r>
              <a:rPr lang="en-IN" sz="3200" dirty="0" err="1">
                <a:solidFill>
                  <a:srgbClr val="FFFFFF"/>
                </a:solidFill>
                <a:latin typeface="Times New Roman" panose="02020603050405020304" pitchFamily="18" charset="0"/>
                <a:cs typeface="Times New Roman" panose="02020603050405020304" pitchFamily="18" charset="0"/>
              </a:rPr>
              <a:t>hemorrhage</a:t>
            </a:r>
            <a:r>
              <a:rPr lang="en-IN" sz="3200" dirty="0">
                <a:solidFill>
                  <a:srgbClr val="FFFFFF"/>
                </a:solidFill>
                <a:latin typeface="Times New Roman" panose="02020603050405020304" pitchFamily="18" charset="0"/>
                <a:cs typeface="Times New Roman" panose="02020603050405020304" pitchFamily="18" charset="0"/>
              </a:rPr>
              <a:t> is unusual in Crohn's disease.</a:t>
            </a:r>
          </a:p>
          <a:p>
            <a:pPr algn="just" defTabSz="457200"/>
            <a:r>
              <a:rPr lang="en-IN" sz="3200" dirty="0">
                <a:solidFill>
                  <a:srgbClr val="000000"/>
                </a:solidFill>
                <a:latin typeface="Times New Roman" panose="02020603050405020304" pitchFamily="18" charset="0"/>
                <a:cs typeface="Times New Roman" panose="02020603050405020304" pitchFamily="18" charset="0"/>
              </a:rPr>
              <a:t>G. MALABSORPTION</a:t>
            </a:r>
          </a:p>
        </p:txBody>
      </p:sp>
    </p:spTree>
    <p:extLst>
      <p:ext uri="{BB962C8B-B14F-4D97-AF65-F5344CB8AC3E}">
        <p14:creationId xmlns:p14="http://schemas.microsoft.com/office/powerpoint/2010/main" val="1699637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12</a:t>
            </a:fld>
            <a:endParaRPr lang="en-US" dirty="0">
              <a:solidFill>
                <a:srgbClr val="FFFFFF">
                  <a:alpha val="20000"/>
                </a:srgbClr>
              </a:solidFill>
            </a:endParaRPr>
          </a:p>
        </p:txBody>
      </p:sp>
      <p:sp>
        <p:nvSpPr>
          <p:cNvPr id="5" name="Rectangle 4"/>
          <p:cNvSpPr/>
          <p:nvPr/>
        </p:nvSpPr>
        <p:spPr>
          <a:xfrm>
            <a:off x="239151" y="1174427"/>
            <a:ext cx="11619913" cy="4031873"/>
          </a:xfrm>
          <a:prstGeom prst="rect">
            <a:avLst/>
          </a:prstGeom>
        </p:spPr>
        <p:txBody>
          <a:bodyPr wrap="square">
            <a:spAutoFit/>
          </a:bodyPr>
          <a:lstStyle/>
          <a:p>
            <a:pPr defTabSz="457200"/>
            <a:r>
              <a:rPr lang="en-IN" sz="3200" dirty="0">
                <a:solidFill>
                  <a:srgbClr val="FFFFFF"/>
                </a:solidFill>
                <a:latin typeface="Times New Roman" panose="02020603050405020304" pitchFamily="18" charset="0"/>
                <a:cs typeface="Times New Roman" panose="02020603050405020304" pitchFamily="18" charset="0"/>
              </a:rPr>
              <a:t>Nut shell:</a:t>
            </a:r>
          </a:p>
          <a:p>
            <a:pPr defTabSz="457200"/>
            <a:r>
              <a:rPr lang="en-IN" sz="3200" dirty="0">
                <a:solidFill>
                  <a:srgbClr val="BA7C0F"/>
                </a:solidFill>
                <a:latin typeface="Times New Roman" panose="02020603050405020304" pitchFamily="18" charset="0"/>
                <a:cs typeface="Times New Roman" panose="02020603050405020304" pitchFamily="18" charset="0"/>
              </a:rPr>
              <a:t>»» </a:t>
            </a:r>
            <a:r>
              <a:rPr lang="en-IN" sz="3200" dirty="0">
                <a:solidFill>
                  <a:srgbClr val="000000"/>
                </a:solidFill>
                <a:latin typeface="Times New Roman" panose="02020603050405020304" pitchFamily="18" charset="0"/>
                <a:cs typeface="Times New Roman" panose="02020603050405020304" pitchFamily="18" charset="0"/>
              </a:rPr>
              <a:t>Insidious onset.</a:t>
            </a:r>
          </a:p>
          <a:p>
            <a:pPr defTabSz="457200"/>
            <a:r>
              <a:rPr lang="en-IN" sz="3200" dirty="0">
                <a:solidFill>
                  <a:srgbClr val="BA7C0F"/>
                </a:solidFill>
                <a:latin typeface="Times New Roman" panose="02020603050405020304" pitchFamily="18" charset="0"/>
                <a:cs typeface="Times New Roman" panose="02020603050405020304" pitchFamily="18" charset="0"/>
              </a:rPr>
              <a:t>»» </a:t>
            </a:r>
            <a:r>
              <a:rPr lang="en-IN" sz="3200" dirty="0">
                <a:solidFill>
                  <a:srgbClr val="000000"/>
                </a:solidFill>
                <a:latin typeface="Times New Roman" panose="02020603050405020304" pitchFamily="18" charset="0"/>
                <a:cs typeface="Times New Roman" panose="02020603050405020304" pitchFamily="18" charset="0"/>
              </a:rPr>
              <a:t>Intermittent bouts of low-grade fever, </a:t>
            </a:r>
            <a:r>
              <a:rPr lang="en-IN" sz="3200" dirty="0" err="1">
                <a:solidFill>
                  <a:srgbClr val="000000"/>
                </a:solidFill>
                <a:latin typeface="Times New Roman" panose="02020603050405020304" pitchFamily="18" charset="0"/>
                <a:cs typeface="Times New Roman" panose="02020603050405020304" pitchFamily="18" charset="0"/>
              </a:rPr>
              <a:t>diarrhea</a:t>
            </a:r>
            <a:r>
              <a:rPr lang="en-IN" sz="3200" dirty="0">
                <a:solidFill>
                  <a:srgbClr val="000000"/>
                </a:solidFill>
                <a:latin typeface="Times New Roman" panose="02020603050405020304" pitchFamily="18" charset="0"/>
                <a:cs typeface="Times New Roman" panose="02020603050405020304" pitchFamily="18" charset="0"/>
              </a:rPr>
              <a:t>, and right lower quadrant pain.</a:t>
            </a:r>
          </a:p>
          <a:p>
            <a:pPr defTabSz="457200"/>
            <a:r>
              <a:rPr lang="en-IN" sz="3200" dirty="0">
                <a:solidFill>
                  <a:srgbClr val="BA7C0F"/>
                </a:solidFill>
                <a:latin typeface="Times New Roman" panose="02020603050405020304" pitchFamily="18" charset="0"/>
                <a:cs typeface="Times New Roman" panose="02020603050405020304" pitchFamily="18" charset="0"/>
              </a:rPr>
              <a:t>»» </a:t>
            </a:r>
            <a:r>
              <a:rPr lang="en-IN" sz="3200" dirty="0">
                <a:solidFill>
                  <a:srgbClr val="000000"/>
                </a:solidFill>
                <a:latin typeface="Times New Roman" panose="02020603050405020304" pitchFamily="18" charset="0"/>
                <a:cs typeface="Times New Roman" panose="02020603050405020304" pitchFamily="18" charset="0"/>
              </a:rPr>
              <a:t>Right lower quadrant mass and tenderness.</a:t>
            </a:r>
          </a:p>
          <a:p>
            <a:pPr defTabSz="457200"/>
            <a:r>
              <a:rPr lang="en-IN" sz="3200" dirty="0">
                <a:solidFill>
                  <a:srgbClr val="BA7C0F"/>
                </a:solidFill>
                <a:latin typeface="Times New Roman" panose="02020603050405020304" pitchFamily="18" charset="0"/>
                <a:cs typeface="Times New Roman" panose="02020603050405020304" pitchFamily="18" charset="0"/>
              </a:rPr>
              <a:t>»» </a:t>
            </a:r>
            <a:r>
              <a:rPr lang="en-IN" sz="3200" dirty="0">
                <a:solidFill>
                  <a:srgbClr val="000000"/>
                </a:solidFill>
                <a:latin typeface="Times New Roman" panose="02020603050405020304" pitchFamily="18" charset="0"/>
                <a:cs typeface="Times New Roman" panose="02020603050405020304" pitchFamily="18" charset="0"/>
              </a:rPr>
              <a:t>Perianal disease with abscess, fistulas.</a:t>
            </a:r>
          </a:p>
          <a:p>
            <a:pPr defTabSz="457200"/>
            <a:r>
              <a:rPr lang="en-IN" sz="3200" dirty="0">
                <a:solidFill>
                  <a:srgbClr val="BA7C0F"/>
                </a:solidFill>
                <a:latin typeface="Times New Roman" panose="02020603050405020304" pitchFamily="18" charset="0"/>
                <a:cs typeface="Times New Roman" panose="02020603050405020304" pitchFamily="18" charset="0"/>
              </a:rPr>
              <a:t>»» </a:t>
            </a:r>
            <a:r>
              <a:rPr lang="en-IN" sz="3200" dirty="0">
                <a:solidFill>
                  <a:srgbClr val="000000"/>
                </a:solidFill>
                <a:latin typeface="Times New Roman" panose="02020603050405020304" pitchFamily="18" charset="0"/>
                <a:cs typeface="Times New Roman" panose="02020603050405020304" pitchFamily="18" charset="0"/>
              </a:rPr>
              <a:t>Radiographic or endoscopic evidence of ulceration, </a:t>
            </a:r>
            <a:r>
              <a:rPr lang="en-IN" sz="3200" dirty="0" err="1">
                <a:solidFill>
                  <a:srgbClr val="000000"/>
                </a:solidFill>
                <a:latin typeface="Times New Roman" panose="02020603050405020304" pitchFamily="18" charset="0"/>
                <a:cs typeface="Times New Roman" panose="02020603050405020304" pitchFamily="18" charset="0"/>
              </a:rPr>
              <a:t>stricturing</a:t>
            </a:r>
            <a:r>
              <a:rPr lang="en-IN" sz="3200" dirty="0">
                <a:solidFill>
                  <a:srgbClr val="000000"/>
                </a:solidFill>
                <a:latin typeface="Times New Roman" panose="02020603050405020304" pitchFamily="18" charset="0"/>
                <a:cs typeface="Times New Roman" panose="02020603050405020304" pitchFamily="18" charset="0"/>
              </a:rPr>
              <a:t>, or fistulas of the small intestine or colon.</a:t>
            </a:r>
            <a:endParaRPr lang="en-IN" sz="3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23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13</a:t>
            </a:fld>
            <a:endParaRPr lang="en-US" dirty="0">
              <a:solidFill>
                <a:srgbClr val="FFFFFF">
                  <a:alpha val="20000"/>
                </a:srgbClr>
              </a:solidFill>
            </a:endParaRPr>
          </a:p>
        </p:txBody>
      </p:sp>
      <p:sp>
        <p:nvSpPr>
          <p:cNvPr id="5" name="Rectangle 4"/>
          <p:cNvSpPr/>
          <p:nvPr/>
        </p:nvSpPr>
        <p:spPr>
          <a:xfrm>
            <a:off x="1" y="707366"/>
            <a:ext cx="12191999" cy="4031873"/>
          </a:xfrm>
          <a:prstGeom prst="rect">
            <a:avLst/>
          </a:prstGeom>
        </p:spPr>
        <p:txBody>
          <a:bodyPr wrap="square">
            <a:spAutoFit/>
          </a:bodyPr>
          <a:lstStyle/>
          <a:p>
            <a:pPr algn="ctr" defTabSz="457200"/>
            <a:r>
              <a:rPr lang="en-IN" sz="3200" dirty="0">
                <a:solidFill>
                  <a:srgbClr val="000000"/>
                </a:solidFill>
                <a:latin typeface="Times New Roman" panose="02020603050405020304" pitchFamily="18" charset="0"/>
                <a:cs typeface="Times New Roman" panose="02020603050405020304" pitchFamily="18" charset="0"/>
              </a:rPr>
              <a:t>Ulcerative colitis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Signs and Symptoms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The major symptoms of UC are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 rectal bleeding, tenesmus, passage of mucus, and crampy abdominal pain. The severity of symptoms correlates with the extent of disease. Although UC can present acutely, symptoms usually have been present for weeks to months. Occasionally,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 and bleeding are so intermittent and mild that the patient does not seek medical attention.</a:t>
            </a:r>
          </a:p>
        </p:txBody>
      </p:sp>
    </p:spTree>
    <p:extLst>
      <p:ext uri="{BB962C8B-B14F-4D97-AF65-F5344CB8AC3E}">
        <p14:creationId xmlns:p14="http://schemas.microsoft.com/office/powerpoint/2010/main" val="3168583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14</a:t>
            </a:fld>
            <a:endParaRPr lang="en-US" dirty="0">
              <a:solidFill>
                <a:srgbClr val="FFFFFF">
                  <a:alpha val="20000"/>
                </a:srgbClr>
              </a:solidFill>
            </a:endParaRPr>
          </a:p>
        </p:txBody>
      </p:sp>
      <p:sp>
        <p:nvSpPr>
          <p:cNvPr id="5" name="Rectangle 4"/>
          <p:cNvSpPr/>
          <p:nvPr/>
        </p:nvSpPr>
        <p:spPr>
          <a:xfrm>
            <a:off x="0" y="551045"/>
            <a:ext cx="12192000" cy="5509200"/>
          </a:xfrm>
          <a:prstGeom prst="rect">
            <a:avLst/>
          </a:prstGeom>
        </p:spPr>
        <p:txBody>
          <a:bodyPr wrap="square">
            <a:spAutoFit/>
          </a:bodyPr>
          <a:lstStyle/>
          <a:p>
            <a:pPr marL="514350" indent="-514350" algn="just" defTabSz="457200">
              <a:buFontTx/>
              <a:buAutoNum type="arabicPeriod"/>
            </a:pPr>
            <a:r>
              <a:rPr lang="en-IN" sz="3200" dirty="0">
                <a:solidFill>
                  <a:srgbClr val="FFFFFF"/>
                </a:solidFill>
                <a:latin typeface="Times New Roman" panose="02020603050405020304" pitchFamily="18" charset="0"/>
                <a:cs typeface="Times New Roman" panose="02020603050405020304" pitchFamily="18" charset="0"/>
              </a:rPr>
              <a:t>Mild to moderate disease—</a:t>
            </a:r>
          </a:p>
          <a:p>
            <a:pPr algn="just" defTabSz="457200"/>
            <a:r>
              <a:rPr lang="en-IN" sz="3200" b="1" dirty="0">
                <a:solidFill>
                  <a:srgbClr val="000000"/>
                </a:solidFill>
                <a:latin typeface="Times New Roman" panose="02020603050405020304" pitchFamily="18" charset="0"/>
                <a:cs typeface="Times New Roman" panose="02020603050405020304" pitchFamily="18" charset="0"/>
              </a:rPr>
              <a:t>Mild Disease </a:t>
            </a:r>
            <a:r>
              <a:rPr lang="en-IN" sz="3200" dirty="0">
                <a:solidFill>
                  <a:srgbClr val="FFFFFF"/>
                </a:solidFill>
                <a:latin typeface="Times New Roman" panose="02020603050405020304" pitchFamily="18" charset="0"/>
                <a:cs typeface="Times New Roman" panose="02020603050405020304" pitchFamily="18" charset="0"/>
              </a:rPr>
              <a:t>have a gradual onset of infrequent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 (less than four movements per day) with intermittent rectal bleeding and mucus. Stools may be formed or loose in consistency. Because of rectal inflammation, there is </a:t>
            </a:r>
            <a:r>
              <a:rPr lang="en-IN" sz="3200" dirty="0" err="1">
                <a:solidFill>
                  <a:srgbClr val="FFFFFF"/>
                </a:solidFill>
                <a:latin typeface="Times New Roman" panose="02020603050405020304" pitchFamily="18" charset="0"/>
                <a:cs typeface="Times New Roman" panose="02020603050405020304" pitchFamily="18" charset="0"/>
              </a:rPr>
              <a:t>fecal</a:t>
            </a:r>
            <a:r>
              <a:rPr lang="en-IN" sz="3200" dirty="0">
                <a:solidFill>
                  <a:srgbClr val="FFFFFF"/>
                </a:solidFill>
                <a:latin typeface="Times New Roman" panose="02020603050405020304" pitchFamily="18" charset="0"/>
                <a:cs typeface="Times New Roman" panose="02020603050405020304" pitchFamily="18" charset="0"/>
              </a:rPr>
              <a:t> urgency and tenesmus. Left lower quadrant cramps relieved by defecation are common, but there is no significant abdominal tenderness. </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a:p>
            <a:pPr algn="just" defTabSz="457200"/>
            <a:r>
              <a:rPr lang="en-IN" sz="3200" b="1" dirty="0">
                <a:solidFill>
                  <a:srgbClr val="000000"/>
                </a:solidFill>
                <a:latin typeface="Times New Roman" panose="02020603050405020304" pitchFamily="18" charset="0"/>
                <a:cs typeface="Times New Roman" panose="02020603050405020304" pitchFamily="18" charset="0"/>
              </a:rPr>
              <a:t>Moderate Disease </a:t>
            </a:r>
            <a:r>
              <a:rPr lang="en-IN" sz="3200" dirty="0">
                <a:solidFill>
                  <a:srgbClr val="FFFFFF"/>
                </a:solidFill>
                <a:latin typeface="Times New Roman" panose="02020603050405020304" pitchFamily="18" charset="0"/>
                <a:cs typeface="Times New Roman" panose="02020603050405020304" pitchFamily="18" charset="0"/>
              </a:rPr>
              <a:t>have more severe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 with frequent bleeding. Abdominal pain and tenderness may be present but are not severe. There may be mild fever, </a:t>
            </a:r>
            <a:r>
              <a:rPr lang="en-IN" sz="3200" dirty="0" err="1">
                <a:solidFill>
                  <a:srgbClr val="FFFFFF"/>
                </a:solidFill>
                <a:latin typeface="Times New Roman" panose="02020603050405020304" pitchFamily="18" charset="0"/>
                <a:cs typeface="Times New Roman" panose="02020603050405020304" pitchFamily="18" charset="0"/>
              </a:rPr>
              <a:t>anemia</a:t>
            </a:r>
            <a:r>
              <a:rPr lang="en-IN" sz="3200" dirty="0">
                <a:solidFill>
                  <a:srgbClr val="FFFFFF"/>
                </a:solidFill>
                <a:latin typeface="Times New Roman" panose="02020603050405020304" pitchFamily="18" charset="0"/>
                <a:cs typeface="Times New Roman" panose="02020603050405020304" pitchFamily="18" charset="0"/>
              </a:rPr>
              <a:t>, and hypoalbuminemia.</a:t>
            </a:r>
          </a:p>
        </p:txBody>
      </p:sp>
    </p:spTree>
    <p:extLst>
      <p:ext uri="{BB962C8B-B14F-4D97-AF65-F5344CB8AC3E}">
        <p14:creationId xmlns:p14="http://schemas.microsoft.com/office/powerpoint/2010/main" val="4018388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15</a:t>
            </a:fld>
            <a:endParaRPr lang="en-US" dirty="0">
              <a:solidFill>
                <a:srgbClr val="FFFFFF">
                  <a:alpha val="20000"/>
                </a:srgbClr>
              </a:solidFill>
            </a:endParaRPr>
          </a:p>
        </p:txBody>
      </p:sp>
      <p:sp>
        <p:nvSpPr>
          <p:cNvPr id="5" name="Rectangle 4"/>
          <p:cNvSpPr/>
          <p:nvPr/>
        </p:nvSpPr>
        <p:spPr>
          <a:xfrm>
            <a:off x="121920" y="1012875"/>
            <a:ext cx="12070080" cy="3046988"/>
          </a:xfrm>
          <a:prstGeom prst="rect">
            <a:avLst/>
          </a:prstGeom>
        </p:spPr>
        <p:txBody>
          <a:bodyPr wrap="square">
            <a:spAutoFit/>
          </a:bodyPr>
          <a:lstStyle/>
          <a:p>
            <a:pPr defTabSz="457200"/>
            <a:r>
              <a:rPr lang="en-IN" sz="3200" dirty="0">
                <a:solidFill>
                  <a:srgbClr val="000000"/>
                </a:solidFill>
                <a:latin typeface="Times New Roman" panose="02020603050405020304" pitchFamily="18" charset="0"/>
                <a:cs typeface="Times New Roman" panose="02020603050405020304" pitchFamily="18" charset="0"/>
              </a:rPr>
              <a:t>Severe disease </a:t>
            </a:r>
            <a:r>
              <a:rPr lang="en-IN" sz="3200" dirty="0">
                <a:solidFill>
                  <a:srgbClr val="FFFFFF"/>
                </a:solidFill>
                <a:latin typeface="Times New Roman" panose="02020603050405020304" pitchFamily="18" charset="0"/>
                <a:cs typeface="Times New Roman" panose="02020603050405020304" pitchFamily="18" charset="0"/>
              </a:rPr>
              <a:t>—Patients with severe disease have more</a:t>
            </a:r>
          </a:p>
          <a:p>
            <a:pPr defTabSz="457200"/>
            <a:r>
              <a:rPr lang="en-IN" sz="3200" dirty="0">
                <a:solidFill>
                  <a:srgbClr val="FFFFFF"/>
                </a:solidFill>
                <a:latin typeface="Times New Roman" panose="02020603050405020304" pitchFamily="18" charset="0"/>
                <a:cs typeface="Times New Roman" panose="02020603050405020304" pitchFamily="18" charset="0"/>
              </a:rPr>
              <a:t>than six bloody bowel movements per day, resulting in severe </a:t>
            </a:r>
            <a:r>
              <a:rPr lang="en-IN" sz="3200" dirty="0" err="1">
                <a:solidFill>
                  <a:srgbClr val="FFFFFF"/>
                </a:solidFill>
                <a:latin typeface="Times New Roman" panose="02020603050405020304" pitchFamily="18" charset="0"/>
                <a:cs typeface="Times New Roman" panose="02020603050405020304" pitchFamily="18" charset="0"/>
              </a:rPr>
              <a:t>anemia</a:t>
            </a:r>
            <a:r>
              <a:rPr lang="en-IN" sz="3200" dirty="0">
                <a:solidFill>
                  <a:srgbClr val="FFFFFF"/>
                </a:solidFill>
                <a:latin typeface="Times New Roman" panose="02020603050405020304" pitchFamily="18" charset="0"/>
                <a:cs typeface="Times New Roman" panose="02020603050405020304" pitchFamily="18" charset="0"/>
              </a:rPr>
              <a:t>, hypovolemia, and impaired nutrition with hypoalbuminemia. Abdominal pain and tenderness are present.</a:t>
            </a:r>
          </a:p>
          <a:p>
            <a:pPr defTabSz="457200"/>
            <a:r>
              <a:rPr lang="en-IN" sz="3200" dirty="0">
                <a:solidFill>
                  <a:srgbClr val="FFFFFF"/>
                </a:solidFill>
                <a:latin typeface="Times New Roman" panose="02020603050405020304" pitchFamily="18" charset="0"/>
                <a:cs typeface="Times New Roman" panose="02020603050405020304" pitchFamily="18" charset="0"/>
              </a:rPr>
              <a:t>“Fulminant colitis” is a subset of severe disease characterized</a:t>
            </a:r>
          </a:p>
          <a:p>
            <a:pPr defTabSz="457200"/>
            <a:r>
              <a:rPr lang="en-IN" sz="3200" dirty="0">
                <a:solidFill>
                  <a:srgbClr val="FFFFFF"/>
                </a:solidFill>
                <a:latin typeface="Times New Roman" panose="02020603050405020304" pitchFamily="18" charset="0"/>
                <a:cs typeface="Times New Roman" panose="02020603050405020304" pitchFamily="18" charset="0"/>
              </a:rPr>
              <a:t>by rapidly worsening symptoms with signs of </a:t>
            </a:r>
            <a:r>
              <a:rPr lang="en-IN" sz="3200" dirty="0" err="1">
                <a:solidFill>
                  <a:srgbClr val="FFFFFF"/>
                </a:solidFill>
                <a:latin typeface="Times New Roman" panose="02020603050405020304" pitchFamily="18" charset="0"/>
                <a:cs typeface="Times New Roman" panose="02020603050405020304" pitchFamily="18" charset="0"/>
              </a:rPr>
              <a:t>toxicit</a:t>
            </a:r>
            <a:r>
              <a:rPr lang="en-IN" sz="3200" dirty="0">
                <a:solidFill>
                  <a:srgbClr val="FFFFFF"/>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36658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16</a:t>
            </a:fld>
            <a:endParaRPr lang="en-US" dirty="0">
              <a:solidFill>
                <a:srgbClr val="FFFFFF">
                  <a:alpha val="20000"/>
                </a:srgbClr>
              </a:solidFill>
            </a:endParaRPr>
          </a:p>
        </p:txBody>
      </p:sp>
      <p:sp>
        <p:nvSpPr>
          <p:cNvPr id="5" name="Rectangle 4"/>
          <p:cNvSpPr/>
          <p:nvPr/>
        </p:nvSpPr>
        <p:spPr>
          <a:xfrm>
            <a:off x="182880" y="1280160"/>
            <a:ext cx="12192000" cy="2554545"/>
          </a:xfrm>
          <a:prstGeom prst="rect">
            <a:avLst/>
          </a:prstGeom>
        </p:spPr>
        <p:txBody>
          <a:bodyPr wrap="square">
            <a:spAutoFit/>
          </a:bodyPr>
          <a:lstStyle/>
          <a:p>
            <a:pPr defTabSz="457200"/>
            <a:r>
              <a:rPr lang="en-IN" sz="3200" dirty="0">
                <a:solidFill>
                  <a:srgbClr val="FFFFFF"/>
                </a:solidFill>
                <a:latin typeface="Times New Roman" panose="02020603050405020304" pitchFamily="18" charset="0"/>
                <a:cs typeface="Times New Roman" panose="02020603050405020304" pitchFamily="18" charset="0"/>
              </a:rPr>
              <a:t>Symptoms and Signs</a:t>
            </a:r>
          </a:p>
          <a:p>
            <a:pPr defTabSz="457200"/>
            <a:r>
              <a:rPr lang="en-IN" sz="3200" dirty="0">
                <a:solidFill>
                  <a:srgbClr val="FFFFFF"/>
                </a:solidFill>
                <a:latin typeface="Times New Roman" panose="02020603050405020304" pitchFamily="18" charset="0"/>
                <a:cs typeface="Times New Roman" panose="02020603050405020304" pitchFamily="18" charset="0"/>
              </a:rPr>
              <a:t>The clinical profile in ulcerative colitis is highly variable. Bloody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 is the hallmark. On the basis of several clinical and laboratory parameters, it is clinically useful to classify patients as having </a:t>
            </a:r>
            <a:r>
              <a:rPr lang="en-IN" sz="3200" dirty="0">
                <a:solidFill>
                  <a:srgbClr val="000000"/>
                </a:solidFill>
                <a:latin typeface="Times New Roman" panose="02020603050405020304" pitchFamily="18" charset="0"/>
                <a:cs typeface="Times New Roman" panose="02020603050405020304" pitchFamily="18" charset="0"/>
              </a:rPr>
              <a:t>mild, moderate, or severe disease</a:t>
            </a:r>
          </a:p>
        </p:txBody>
      </p:sp>
    </p:spTree>
    <p:extLst>
      <p:ext uri="{BB962C8B-B14F-4D97-AF65-F5344CB8AC3E}">
        <p14:creationId xmlns:p14="http://schemas.microsoft.com/office/powerpoint/2010/main" val="236893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17</a:t>
            </a:fld>
            <a:endParaRPr lang="en-US" dirty="0">
              <a:solidFill>
                <a:srgbClr val="FFFFFF">
                  <a:alpha val="20000"/>
                </a:srgbClr>
              </a:solidFill>
            </a:endParaRPr>
          </a:p>
        </p:txBody>
      </p:sp>
      <p:graphicFrame>
        <p:nvGraphicFramePr>
          <p:cNvPr id="5" name="Table 4"/>
          <p:cNvGraphicFramePr>
            <a:graphicFrameLocks noGrp="1"/>
          </p:cNvGraphicFramePr>
          <p:nvPr>
            <p:extLst/>
          </p:nvPr>
        </p:nvGraphicFramePr>
        <p:xfrm>
          <a:off x="241540" y="828135"/>
          <a:ext cx="11950460" cy="4057650"/>
        </p:xfrm>
        <a:graphic>
          <a:graphicData uri="http://schemas.openxmlformats.org/drawingml/2006/table">
            <a:tbl>
              <a:tblPr>
                <a:tableStyleId>{18603FDC-E32A-4AB5-989C-0864C3EAD2B8}</a:tableStyleId>
              </a:tblPr>
              <a:tblGrid>
                <a:gridCol w="5975230"/>
                <a:gridCol w="5975230"/>
              </a:tblGrid>
              <a:tr h="297896">
                <a:tc gridSpan="2">
                  <a:txBody>
                    <a:bodyPr/>
                    <a:lstStyle/>
                    <a:p>
                      <a:pPr algn="ctr"/>
                      <a:r>
                        <a:rPr lang="en-IN" sz="3200" dirty="0">
                          <a:latin typeface="Times New Roman" panose="02020603050405020304" pitchFamily="18" charset="0"/>
                          <a:cs typeface="Times New Roman" panose="02020603050405020304" pitchFamily="18" charset="0"/>
                        </a:rPr>
                        <a:t>Definition of a severe attack of ulcerative colitis</a:t>
                      </a:r>
                      <a:endParaRPr lang="en-IN" sz="3200" b="1" dirty="0">
                        <a:solidFill>
                          <a:schemeClr val="bg1"/>
                        </a:solidFill>
                        <a:latin typeface="Times New Roman" panose="02020603050405020304" pitchFamily="18" charset="0"/>
                        <a:cs typeface="Times New Roman" panose="02020603050405020304" pitchFamily="18" charset="0"/>
                      </a:endParaRPr>
                    </a:p>
                  </a:txBody>
                  <a:tcPr marL="47625" marR="47625" marT="47625" marB="47625" anchor="ctr"/>
                </a:tc>
                <a:tc hMerge="1">
                  <a:txBody>
                    <a:bodyPr/>
                    <a:lstStyle/>
                    <a:p>
                      <a:endParaRPr lang="en-IN" b="1" dirty="0">
                        <a:solidFill>
                          <a:schemeClr val="bg1"/>
                        </a:solidFill>
                        <a:latin typeface="Times New Roman" panose="02020603050405020304" pitchFamily="18" charset="0"/>
                        <a:cs typeface="Times New Roman" panose="02020603050405020304" pitchFamily="18" charset="0"/>
                      </a:endParaRPr>
                    </a:p>
                  </a:txBody>
                  <a:tcPr/>
                </a:tc>
              </a:tr>
              <a:tr h="0">
                <a:tc>
                  <a:txBody>
                    <a:bodyPr/>
                    <a:lstStyle/>
                    <a:p>
                      <a:pPr algn="l"/>
                      <a:r>
                        <a:rPr lang="en-IN" sz="3200">
                          <a:latin typeface="Times New Roman" panose="02020603050405020304" pitchFamily="18" charset="0"/>
                          <a:cs typeface="Times New Roman" panose="02020603050405020304" pitchFamily="18" charset="0"/>
                        </a:rPr>
                        <a:t>Stool frequency</a:t>
                      </a:r>
                      <a:endParaRPr lang="en-IN" sz="3200" b="1">
                        <a:solidFill>
                          <a:schemeClr val="bg1"/>
                        </a:solidFill>
                        <a:latin typeface="Times New Roman" panose="02020603050405020304" pitchFamily="18" charset="0"/>
                        <a:cs typeface="Times New Roman" panose="02020603050405020304" pitchFamily="18" charset="0"/>
                      </a:endParaRPr>
                    </a:p>
                  </a:txBody>
                  <a:tcPr/>
                </a:tc>
                <a:tc>
                  <a:txBody>
                    <a:bodyPr/>
                    <a:lstStyle/>
                    <a:p>
                      <a:pPr algn="l"/>
                      <a:r>
                        <a:rPr lang="en-IN" sz="3200" dirty="0">
                          <a:latin typeface="Times New Roman" panose="02020603050405020304" pitchFamily="18" charset="0"/>
                          <a:cs typeface="Times New Roman" panose="02020603050405020304" pitchFamily="18" charset="0"/>
                        </a:rPr>
                        <a:t>&gt; 6 stools per day with blood +++</a:t>
                      </a:r>
                      <a:endParaRPr lang="en-IN" sz="3200" b="1" dirty="0">
                        <a:solidFill>
                          <a:schemeClr val="bg1"/>
                        </a:solidFill>
                        <a:latin typeface="Times New Roman" panose="02020603050405020304" pitchFamily="18" charset="0"/>
                        <a:cs typeface="Times New Roman" panose="02020603050405020304" pitchFamily="18" charset="0"/>
                      </a:endParaRPr>
                    </a:p>
                  </a:txBody>
                  <a:tcPr/>
                </a:tc>
              </a:tr>
              <a:tr h="0">
                <a:tc>
                  <a:txBody>
                    <a:bodyPr/>
                    <a:lstStyle/>
                    <a:p>
                      <a:pPr algn="l"/>
                      <a:r>
                        <a:rPr lang="en-IN" sz="3200">
                          <a:latin typeface="Times New Roman" panose="02020603050405020304" pitchFamily="18" charset="0"/>
                          <a:cs typeface="Times New Roman" panose="02020603050405020304" pitchFamily="18" charset="0"/>
                        </a:rPr>
                        <a:t>Fever</a:t>
                      </a:r>
                      <a:endParaRPr lang="en-IN" sz="3200" b="1">
                        <a:solidFill>
                          <a:schemeClr val="bg1"/>
                        </a:solidFill>
                        <a:latin typeface="Times New Roman" panose="02020603050405020304" pitchFamily="18" charset="0"/>
                        <a:cs typeface="Times New Roman" panose="02020603050405020304" pitchFamily="18" charset="0"/>
                      </a:endParaRPr>
                    </a:p>
                  </a:txBody>
                  <a:tcPr/>
                </a:tc>
                <a:tc>
                  <a:txBody>
                    <a:bodyPr/>
                    <a:lstStyle/>
                    <a:p>
                      <a:pPr algn="l"/>
                      <a:r>
                        <a:rPr lang="en-IN" sz="3200" dirty="0">
                          <a:latin typeface="Times New Roman" panose="02020603050405020304" pitchFamily="18" charset="0"/>
                          <a:cs typeface="Times New Roman" panose="02020603050405020304" pitchFamily="18" charset="0"/>
                        </a:rPr>
                        <a:t>&gt; </a:t>
                      </a:r>
                      <a:r>
                        <a:rPr lang="en-IN" sz="3200" dirty="0" err="1">
                          <a:latin typeface="Times New Roman" panose="02020603050405020304" pitchFamily="18" charset="0"/>
                          <a:cs typeface="Times New Roman" panose="02020603050405020304" pitchFamily="18" charset="0"/>
                        </a:rPr>
                        <a:t>37.5°C</a:t>
                      </a:r>
                      <a:endParaRPr lang="en-IN" sz="3200" b="1" dirty="0">
                        <a:solidFill>
                          <a:schemeClr val="bg1"/>
                        </a:solidFill>
                        <a:latin typeface="Times New Roman" panose="02020603050405020304" pitchFamily="18" charset="0"/>
                        <a:cs typeface="Times New Roman" panose="02020603050405020304" pitchFamily="18" charset="0"/>
                      </a:endParaRPr>
                    </a:p>
                  </a:txBody>
                  <a:tcPr/>
                </a:tc>
              </a:tr>
              <a:tr h="0">
                <a:tc>
                  <a:txBody>
                    <a:bodyPr/>
                    <a:lstStyle/>
                    <a:p>
                      <a:pPr algn="l"/>
                      <a:r>
                        <a:rPr lang="en-IN" sz="3200">
                          <a:latin typeface="Times New Roman" panose="02020603050405020304" pitchFamily="18" charset="0"/>
                          <a:cs typeface="Times New Roman" panose="02020603050405020304" pitchFamily="18" charset="0"/>
                        </a:rPr>
                        <a:t>Tachycardia</a:t>
                      </a:r>
                      <a:endParaRPr lang="en-IN" sz="3200" b="1">
                        <a:solidFill>
                          <a:schemeClr val="bg1"/>
                        </a:solidFill>
                        <a:latin typeface="Times New Roman" panose="02020603050405020304" pitchFamily="18" charset="0"/>
                        <a:cs typeface="Times New Roman" panose="02020603050405020304" pitchFamily="18" charset="0"/>
                      </a:endParaRPr>
                    </a:p>
                  </a:txBody>
                  <a:tcPr/>
                </a:tc>
                <a:tc>
                  <a:txBody>
                    <a:bodyPr/>
                    <a:lstStyle/>
                    <a:p>
                      <a:pPr algn="l"/>
                      <a:r>
                        <a:rPr lang="en-IN" sz="3200" dirty="0">
                          <a:latin typeface="Times New Roman" panose="02020603050405020304" pitchFamily="18" charset="0"/>
                          <a:cs typeface="Times New Roman" panose="02020603050405020304" pitchFamily="18" charset="0"/>
                        </a:rPr>
                        <a:t>&gt; 90 per minute</a:t>
                      </a:r>
                      <a:endParaRPr lang="en-IN" sz="3200" b="1" dirty="0">
                        <a:solidFill>
                          <a:schemeClr val="bg1"/>
                        </a:solidFill>
                        <a:latin typeface="Times New Roman" panose="02020603050405020304" pitchFamily="18" charset="0"/>
                        <a:cs typeface="Times New Roman" panose="02020603050405020304" pitchFamily="18" charset="0"/>
                      </a:endParaRPr>
                    </a:p>
                  </a:txBody>
                  <a:tcPr/>
                </a:tc>
              </a:tr>
              <a:tr h="0">
                <a:tc>
                  <a:txBody>
                    <a:bodyPr/>
                    <a:lstStyle/>
                    <a:p>
                      <a:pPr algn="l"/>
                      <a:r>
                        <a:rPr lang="en-IN" sz="3200">
                          <a:latin typeface="Times New Roman" panose="02020603050405020304" pitchFamily="18" charset="0"/>
                          <a:cs typeface="Times New Roman" panose="02020603050405020304" pitchFamily="18" charset="0"/>
                        </a:rPr>
                        <a:t>ESR</a:t>
                      </a:r>
                      <a:endParaRPr lang="en-IN" sz="3200" b="1">
                        <a:solidFill>
                          <a:schemeClr val="bg1"/>
                        </a:solidFill>
                        <a:latin typeface="Times New Roman" panose="02020603050405020304" pitchFamily="18" charset="0"/>
                        <a:cs typeface="Times New Roman" panose="02020603050405020304" pitchFamily="18" charset="0"/>
                      </a:endParaRPr>
                    </a:p>
                  </a:txBody>
                  <a:tcPr/>
                </a:tc>
                <a:tc>
                  <a:txBody>
                    <a:bodyPr/>
                    <a:lstStyle/>
                    <a:p>
                      <a:pPr algn="l"/>
                      <a:r>
                        <a:rPr lang="en-IN" sz="3200" dirty="0">
                          <a:latin typeface="Times New Roman" panose="02020603050405020304" pitchFamily="18" charset="0"/>
                          <a:cs typeface="Times New Roman" panose="02020603050405020304" pitchFamily="18" charset="0"/>
                        </a:rPr>
                        <a:t>&gt; 30 mm per hour</a:t>
                      </a:r>
                      <a:endParaRPr lang="en-IN" sz="3200" b="1" dirty="0">
                        <a:solidFill>
                          <a:schemeClr val="bg1"/>
                        </a:solidFill>
                        <a:latin typeface="Times New Roman" panose="02020603050405020304" pitchFamily="18" charset="0"/>
                        <a:cs typeface="Times New Roman" panose="02020603050405020304" pitchFamily="18" charset="0"/>
                      </a:endParaRPr>
                    </a:p>
                  </a:txBody>
                  <a:tcPr/>
                </a:tc>
              </a:tr>
              <a:tr h="0">
                <a:tc>
                  <a:txBody>
                    <a:bodyPr/>
                    <a:lstStyle/>
                    <a:p>
                      <a:pPr algn="l"/>
                      <a:r>
                        <a:rPr lang="en-IN" sz="3200">
                          <a:latin typeface="Times New Roman" panose="02020603050405020304" pitchFamily="18" charset="0"/>
                          <a:cs typeface="Times New Roman" panose="02020603050405020304" pitchFamily="18" charset="0"/>
                        </a:rPr>
                        <a:t>Anaemia</a:t>
                      </a:r>
                      <a:endParaRPr lang="en-IN" sz="3200" b="1">
                        <a:solidFill>
                          <a:schemeClr val="bg1"/>
                        </a:solidFill>
                        <a:latin typeface="Times New Roman" panose="02020603050405020304" pitchFamily="18" charset="0"/>
                        <a:cs typeface="Times New Roman" panose="02020603050405020304" pitchFamily="18" charset="0"/>
                      </a:endParaRPr>
                    </a:p>
                  </a:txBody>
                  <a:tcPr/>
                </a:tc>
                <a:tc>
                  <a:txBody>
                    <a:bodyPr/>
                    <a:lstStyle/>
                    <a:p>
                      <a:pPr algn="l"/>
                      <a:r>
                        <a:rPr lang="en-IN" sz="3200" dirty="0">
                          <a:latin typeface="Times New Roman" panose="02020603050405020304" pitchFamily="18" charset="0"/>
                          <a:cs typeface="Times New Roman" panose="02020603050405020304" pitchFamily="18" charset="0"/>
                        </a:rPr>
                        <a:t>&lt; 10 g/</a:t>
                      </a:r>
                      <a:r>
                        <a:rPr lang="en-IN" sz="3200" dirty="0" err="1">
                          <a:latin typeface="Times New Roman" panose="02020603050405020304" pitchFamily="18" charset="0"/>
                          <a:cs typeface="Times New Roman" panose="02020603050405020304" pitchFamily="18" charset="0"/>
                        </a:rPr>
                        <a:t>dL</a:t>
                      </a:r>
                      <a:r>
                        <a:rPr lang="en-IN" sz="3200" dirty="0">
                          <a:latin typeface="Times New Roman" panose="02020603050405020304" pitchFamily="18" charset="0"/>
                          <a:cs typeface="Times New Roman" panose="02020603050405020304" pitchFamily="18" charset="0"/>
                        </a:rPr>
                        <a:t> haemoglobin</a:t>
                      </a:r>
                      <a:endParaRPr lang="en-IN" sz="3200" b="1" dirty="0">
                        <a:solidFill>
                          <a:schemeClr val="bg1"/>
                        </a:solidFill>
                        <a:latin typeface="Times New Roman" panose="02020603050405020304" pitchFamily="18" charset="0"/>
                        <a:cs typeface="Times New Roman" panose="02020603050405020304" pitchFamily="18" charset="0"/>
                      </a:endParaRPr>
                    </a:p>
                  </a:txBody>
                  <a:tcPr/>
                </a:tc>
              </a:tr>
              <a:tr h="0">
                <a:tc>
                  <a:txBody>
                    <a:bodyPr/>
                    <a:lstStyle/>
                    <a:p>
                      <a:pPr algn="l"/>
                      <a:r>
                        <a:rPr lang="en-IN" sz="3200">
                          <a:latin typeface="Times New Roman" panose="02020603050405020304" pitchFamily="18" charset="0"/>
                          <a:cs typeface="Times New Roman" panose="02020603050405020304" pitchFamily="18" charset="0"/>
                        </a:rPr>
                        <a:t>Albumin</a:t>
                      </a:r>
                      <a:endParaRPr lang="en-IN" sz="3200" b="1">
                        <a:solidFill>
                          <a:schemeClr val="bg1"/>
                        </a:solidFill>
                        <a:latin typeface="Times New Roman" panose="02020603050405020304" pitchFamily="18" charset="0"/>
                        <a:cs typeface="Times New Roman" panose="02020603050405020304" pitchFamily="18" charset="0"/>
                      </a:endParaRPr>
                    </a:p>
                  </a:txBody>
                  <a:tcPr/>
                </a:tc>
                <a:tc>
                  <a:txBody>
                    <a:bodyPr/>
                    <a:lstStyle/>
                    <a:p>
                      <a:pPr algn="l"/>
                      <a:r>
                        <a:rPr lang="en-IN" sz="3200" dirty="0">
                          <a:latin typeface="Times New Roman" panose="02020603050405020304" pitchFamily="18" charset="0"/>
                          <a:cs typeface="Times New Roman" panose="02020603050405020304" pitchFamily="18" charset="0"/>
                        </a:rPr>
                        <a:t>&lt; 30 g/L</a:t>
                      </a:r>
                      <a:endParaRPr lang="en-IN" sz="3200" b="1" dirty="0">
                        <a:solidFill>
                          <a:schemeClr val="bg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7279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18</a:t>
            </a:fld>
            <a:endParaRPr lang="en-US" dirty="0">
              <a:solidFill>
                <a:srgbClr val="FFFFFF">
                  <a:alpha val="20000"/>
                </a:srgbClr>
              </a:solidFill>
            </a:endParaRPr>
          </a:p>
        </p:txBody>
      </p:sp>
      <p:sp>
        <p:nvSpPr>
          <p:cNvPr id="5" name="Rectangle 4"/>
          <p:cNvSpPr/>
          <p:nvPr/>
        </p:nvSpPr>
        <p:spPr>
          <a:xfrm>
            <a:off x="1" y="1174427"/>
            <a:ext cx="12191999" cy="4524315"/>
          </a:xfrm>
          <a:prstGeom prst="rect">
            <a:avLst/>
          </a:prstGeom>
        </p:spPr>
        <p:txBody>
          <a:bodyPr wrap="square">
            <a:spAutoFit/>
          </a:bodyPr>
          <a:lstStyle/>
          <a:p>
            <a:pPr algn="just" defTabSz="457200"/>
            <a:r>
              <a:rPr lang="en-IN" sz="3600" dirty="0">
                <a:solidFill>
                  <a:srgbClr val="002060"/>
                </a:solidFill>
                <a:latin typeface="Times New Roman" panose="02020603050405020304" pitchFamily="18" charset="0"/>
                <a:cs typeface="Times New Roman" panose="02020603050405020304" pitchFamily="18" charset="0"/>
              </a:rPr>
              <a:t>Examination  </a:t>
            </a:r>
          </a:p>
          <a:p>
            <a:pPr algn="just" defTabSz="457200"/>
            <a:r>
              <a:rPr lang="en-IN" sz="3600" dirty="0">
                <a:solidFill>
                  <a:srgbClr val="FFFFFF"/>
                </a:solidFill>
                <a:latin typeface="Times New Roman" panose="02020603050405020304" pitchFamily="18" charset="0"/>
                <a:cs typeface="Times New Roman" panose="02020603050405020304" pitchFamily="18" charset="0"/>
              </a:rPr>
              <a:t>In general there are no specific signs in ulcerative colitis. The abdomen may be slightly distended or tender to palpation. The anus is usually normal. Rectal examination will show the presence of blood. Rigid sigmoidoscopy is usually abnormal, showing an inflamed, bleeding, friable mucosa. Very occasionally rectal sparing occurs, in which case sigmoidoscopy will be normal.  </a:t>
            </a:r>
          </a:p>
        </p:txBody>
      </p:sp>
    </p:spTree>
    <p:extLst>
      <p:ext uri="{BB962C8B-B14F-4D97-AF65-F5344CB8AC3E}">
        <p14:creationId xmlns:p14="http://schemas.microsoft.com/office/powerpoint/2010/main" val="1689927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19</a:t>
            </a:fld>
            <a:endParaRPr lang="en-US" dirty="0">
              <a:solidFill>
                <a:srgbClr val="FFFFFF">
                  <a:alpha val="20000"/>
                </a:srgbClr>
              </a:solidFill>
            </a:endParaRPr>
          </a:p>
        </p:txBody>
      </p:sp>
      <p:sp>
        <p:nvSpPr>
          <p:cNvPr id="5" name="Rectangle 4"/>
          <p:cNvSpPr/>
          <p:nvPr/>
        </p:nvSpPr>
        <p:spPr>
          <a:xfrm>
            <a:off x="0" y="1296767"/>
            <a:ext cx="12007970" cy="5078313"/>
          </a:xfrm>
          <a:prstGeom prst="rect">
            <a:avLst/>
          </a:prstGeom>
        </p:spPr>
        <p:txBody>
          <a:bodyPr wrap="square">
            <a:spAutoFit/>
          </a:bodyPr>
          <a:lstStyle/>
          <a:p>
            <a:pPr algn="ctr" defTabSz="457200"/>
            <a:r>
              <a:rPr lang="en-IN" sz="3600" dirty="0">
                <a:solidFill>
                  <a:srgbClr val="000000"/>
                </a:solidFill>
                <a:latin typeface="Times New Roman" panose="02020603050405020304" pitchFamily="18" charset="0"/>
                <a:cs typeface="Times New Roman" panose="02020603050405020304" pitchFamily="18" charset="0"/>
              </a:rPr>
              <a:t>Investigations </a:t>
            </a:r>
            <a:r>
              <a:rPr lang="en-IN" sz="3600" dirty="0">
                <a:solidFill>
                  <a:srgbClr val="FFFFFF"/>
                </a:solidFill>
                <a:latin typeface="Times New Roman" panose="02020603050405020304" pitchFamily="18" charset="0"/>
                <a:cs typeface="Times New Roman" panose="02020603050405020304" pitchFamily="18" charset="0"/>
              </a:rPr>
              <a:t> </a:t>
            </a:r>
          </a:p>
          <a:p>
            <a:pPr algn="just" defTabSz="457200"/>
            <a:r>
              <a:rPr lang="en-IN" sz="3600" dirty="0">
                <a:solidFill>
                  <a:srgbClr val="002060"/>
                </a:solidFill>
                <a:latin typeface="Times New Roman" panose="02020603050405020304" pitchFamily="18" charset="0"/>
                <a:cs typeface="Times New Roman" panose="02020603050405020304" pitchFamily="18" charset="0"/>
              </a:rPr>
              <a:t>Blood tests  </a:t>
            </a:r>
          </a:p>
          <a:p>
            <a:pPr algn="just" defTabSz="457200"/>
            <a:r>
              <a:rPr lang="en-IN" sz="3600" dirty="0">
                <a:solidFill>
                  <a:srgbClr val="FFFFFF"/>
                </a:solidFill>
                <a:latin typeface="Times New Roman" panose="02020603050405020304" pitchFamily="18" charset="0"/>
                <a:cs typeface="Times New Roman" panose="02020603050405020304" pitchFamily="18" charset="0"/>
              </a:rPr>
              <a:t>In moderate to severe attacks an iron deficiency anaemia is commonly present and the white cell and platelet counts are raised.</a:t>
            </a:r>
          </a:p>
          <a:p>
            <a:pPr algn="just" defTabSz="457200"/>
            <a:r>
              <a:rPr lang="en-IN" sz="3600" dirty="0">
                <a:solidFill>
                  <a:srgbClr val="FFFFFF"/>
                </a:solidFill>
                <a:latin typeface="Times New Roman" panose="02020603050405020304" pitchFamily="18" charset="0"/>
                <a:cs typeface="Times New Roman" panose="02020603050405020304" pitchFamily="18" charset="0"/>
              </a:rPr>
              <a:t>The </a:t>
            </a:r>
            <a:r>
              <a:rPr lang="en-IN" sz="3600" dirty="0" err="1">
                <a:solidFill>
                  <a:srgbClr val="FFFFFF"/>
                </a:solidFill>
                <a:latin typeface="Times New Roman" panose="02020603050405020304" pitchFamily="18" charset="0"/>
                <a:cs typeface="Times New Roman" panose="02020603050405020304" pitchFamily="18" charset="0"/>
              </a:rPr>
              <a:t>ESR</a:t>
            </a:r>
            <a:r>
              <a:rPr lang="en-IN" sz="3600" dirty="0">
                <a:solidFill>
                  <a:srgbClr val="FFFFFF"/>
                </a:solidFill>
                <a:latin typeface="Times New Roman" panose="02020603050405020304" pitchFamily="18" charset="0"/>
                <a:cs typeface="Times New Roman" panose="02020603050405020304" pitchFamily="18" charset="0"/>
              </a:rPr>
              <a:t> and CRP are often raised; liver biochemistry may be abnormal, with </a:t>
            </a:r>
            <a:r>
              <a:rPr lang="en-IN" sz="3600" dirty="0" err="1">
                <a:solidFill>
                  <a:srgbClr val="FFFFFF"/>
                </a:solidFill>
                <a:latin typeface="Times New Roman" panose="02020603050405020304" pitchFamily="18" charset="0"/>
                <a:cs typeface="Times New Roman" panose="02020603050405020304" pitchFamily="18" charset="0"/>
              </a:rPr>
              <a:t>hypoalbuminaemia</a:t>
            </a:r>
            <a:r>
              <a:rPr lang="en-IN" sz="3600" dirty="0">
                <a:solidFill>
                  <a:srgbClr val="FFFFFF"/>
                </a:solidFill>
                <a:latin typeface="Times New Roman" panose="02020603050405020304" pitchFamily="18" charset="0"/>
                <a:cs typeface="Times New Roman" panose="02020603050405020304" pitchFamily="18" charset="0"/>
              </a:rPr>
              <a:t> occurring in severe disease.</a:t>
            </a:r>
          </a:p>
          <a:p>
            <a:pPr algn="just" defTabSz="457200"/>
            <a:r>
              <a:rPr lang="en-IN" sz="3600" dirty="0" err="1">
                <a:solidFill>
                  <a:srgbClr val="FFFFFF"/>
                </a:solidFill>
                <a:latin typeface="Times New Roman" panose="02020603050405020304" pitchFamily="18" charset="0"/>
                <a:cs typeface="Times New Roman" panose="02020603050405020304" pitchFamily="18" charset="0"/>
              </a:rPr>
              <a:t>pANCA</a:t>
            </a:r>
            <a:r>
              <a:rPr lang="en-IN" sz="3600" dirty="0">
                <a:solidFill>
                  <a:srgbClr val="FFFFFF"/>
                </a:solidFill>
                <a:latin typeface="Times New Roman" panose="02020603050405020304" pitchFamily="18" charset="0"/>
                <a:cs typeface="Times New Roman" panose="02020603050405020304" pitchFamily="18" charset="0"/>
              </a:rPr>
              <a:t> may be positive. This is contrary to Crohn's disease, where </a:t>
            </a:r>
            <a:r>
              <a:rPr lang="en-IN" sz="3600" dirty="0" err="1">
                <a:solidFill>
                  <a:srgbClr val="FFFFFF"/>
                </a:solidFill>
                <a:latin typeface="Times New Roman" panose="02020603050405020304" pitchFamily="18" charset="0"/>
                <a:cs typeface="Times New Roman" panose="02020603050405020304" pitchFamily="18" charset="0"/>
              </a:rPr>
              <a:t>pANCA</a:t>
            </a:r>
            <a:r>
              <a:rPr lang="en-IN" sz="3600" dirty="0">
                <a:solidFill>
                  <a:srgbClr val="FFFFFF"/>
                </a:solidFill>
                <a:latin typeface="Times New Roman" panose="02020603050405020304" pitchFamily="18" charset="0"/>
                <a:cs typeface="Times New Roman" panose="02020603050405020304" pitchFamily="18" charset="0"/>
              </a:rPr>
              <a:t> is usually negative  </a:t>
            </a:r>
          </a:p>
        </p:txBody>
      </p:sp>
    </p:spTree>
    <p:extLst>
      <p:ext uri="{BB962C8B-B14F-4D97-AF65-F5344CB8AC3E}">
        <p14:creationId xmlns:p14="http://schemas.microsoft.com/office/powerpoint/2010/main" val="424651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a:t>
            </a:fld>
            <a:endParaRPr lang="en-US" dirty="0">
              <a:solidFill>
                <a:srgbClr val="FFFFFF">
                  <a:alpha val="20000"/>
                </a:srgbClr>
              </a:solidFill>
            </a:endParaRPr>
          </a:p>
        </p:txBody>
      </p:sp>
      <p:sp>
        <p:nvSpPr>
          <p:cNvPr id="6" name="Rectangle 5"/>
          <p:cNvSpPr/>
          <p:nvPr/>
        </p:nvSpPr>
        <p:spPr>
          <a:xfrm>
            <a:off x="208547" y="288759"/>
            <a:ext cx="11758864" cy="1477328"/>
          </a:xfrm>
          <a:prstGeom prst="rect">
            <a:avLst/>
          </a:prstGeom>
        </p:spPr>
        <p:txBody>
          <a:bodyPr wrap="square">
            <a:spAutoFit/>
          </a:bodyPr>
          <a:lstStyle/>
          <a:p>
            <a:pPr algn="just" defTabSz="457200"/>
            <a:r>
              <a:rPr lang="en-IN" sz="3000" dirty="0">
                <a:solidFill>
                  <a:srgbClr val="FFFFFF"/>
                </a:solidFill>
                <a:latin typeface="Times New Roman" panose="02020603050405020304" pitchFamily="18" charset="0"/>
                <a:cs typeface="Times New Roman" panose="02020603050405020304" pitchFamily="18" charset="0"/>
              </a:rPr>
              <a:t>Inflammatory bowel disease (</a:t>
            </a:r>
            <a:r>
              <a:rPr lang="en-IN" sz="3000" dirty="0" err="1">
                <a:solidFill>
                  <a:srgbClr val="FFFFFF"/>
                </a:solidFill>
                <a:latin typeface="Times New Roman" panose="02020603050405020304" pitchFamily="18" charset="0"/>
                <a:cs typeface="Times New Roman" panose="02020603050405020304" pitchFamily="18" charset="0"/>
              </a:rPr>
              <a:t>IBD</a:t>
            </a:r>
            <a:r>
              <a:rPr lang="en-IN" sz="3000" dirty="0">
                <a:solidFill>
                  <a:srgbClr val="FFFFFF"/>
                </a:solidFill>
                <a:latin typeface="Times New Roman" panose="02020603050405020304" pitchFamily="18" charset="0"/>
                <a:cs typeface="Times New Roman" panose="02020603050405020304" pitchFamily="18" charset="0"/>
              </a:rPr>
              <a:t>) is an idiopathic and chronic intestinal</a:t>
            </a:r>
          </a:p>
          <a:p>
            <a:pPr algn="just" defTabSz="457200"/>
            <a:r>
              <a:rPr lang="en-IN" sz="3000" dirty="0">
                <a:solidFill>
                  <a:srgbClr val="FFFFFF"/>
                </a:solidFill>
                <a:latin typeface="Times New Roman" panose="02020603050405020304" pitchFamily="18" charset="0"/>
                <a:cs typeface="Times New Roman" panose="02020603050405020304" pitchFamily="18" charset="0"/>
              </a:rPr>
              <a:t>inflammation. Ulcerative colitis (UC) and Crohn’s disease (CD) two major types of </a:t>
            </a:r>
            <a:r>
              <a:rPr lang="en-IN" sz="3000" dirty="0" err="1">
                <a:solidFill>
                  <a:srgbClr val="FFFFFF"/>
                </a:solidFill>
                <a:latin typeface="Times New Roman" panose="02020603050405020304" pitchFamily="18" charset="0"/>
                <a:cs typeface="Times New Roman" panose="02020603050405020304" pitchFamily="18" charset="0"/>
              </a:rPr>
              <a:t>IBD</a:t>
            </a:r>
            <a:r>
              <a:rPr lang="en-IN" sz="3000" dirty="0">
                <a:solidFill>
                  <a:srgbClr val="FFFFFF"/>
                </a:solidFill>
                <a:latin typeface="Times New Roman" panose="02020603050405020304" pitchFamily="18" charset="0"/>
                <a:cs typeface="Times New Roman" panose="02020603050405020304" pitchFamily="18" charset="0"/>
              </a:rPr>
              <a:t>.</a:t>
            </a:r>
          </a:p>
        </p:txBody>
      </p:sp>
      <p:sp>
        <p:nvSpPr>
          <p:cNvPr id="7" name="Rectangle 6"/>
          <p:cNvSpPr/>
          <p:nvPr/>
        </p:nvSpPr>
        <p:spPr>
          <a:xfrm>
            <a:off x="208547" y="2221399"/>
            <a:ext cx="11758864" cy="4031873"/>
          </a:xfrm>
          <a:prstGeom prst="rect">
            <a:avLst/>
          </a:prstGeom>
        </p:spPr>
        <p:txBody>
          <a:bodyPr wrap="square">
            <a:spAutoFit/>
          </a:bodyPr>
          <a:lstStyle/>
          <a:p>
            <a:pPr algn="just" defTabSz="457200"/>
            <a:r>
              <a:rPr lang="en-IN" dirty="0">
                <a:solidFill>
                  <a:srgbClr val="FFFFFF"/>
                </a:solidFill>
              </a:rPr>
              <a:t> </a:t>
            </a:r>
            <a:r>
              <a:rPr lang="en-IN" sz="3200" dirty="0">
                <a:solidFill>
                  <a:srgbClr val="303034"/>
                </a:solidFill>
                <a:latin typeface="Times New Roman" panose="02020603050405020304" pitchFamily="18" charset="0"/>
                <a:cs typeface="Times New Roman" panose="02020603050405020304" pitchFamily="18" charset="0"/>
              </a:rPr>
              <a:t>Ulcerative colitis </a:t>
            </a:r>
            <a:r>
              <a:rPr lang="en-IN" sz="3200" dirty="0">
                <a:solidFill>
                  <a:srgbClr val="FFFFFF"/>
                </a:solidFill>
                <a:latin typeface="Times New Roman" panose="02020603050405020304" pitchFamily="18" charset="0"/>
                <a:cs typeface="Times New Roman" panose="02020603050405020304" pitchFamily="18" charset="0"/>
              </a:rPr>
              <a:t>is a chronic, recurrent disease characterized by diffuse mucosal inflammation involving only the colon. It may invariably involves the rectum and may extend proximally in a continuous fashion to involve part or all of the colon. </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a:p>
            <a:pPr algn="just" defTabSz="457200"/>
            <a:r>
              <a:rPr lang="en-IN" sz="3200" dirty="0">
                <a:solidFill>
                  <a:srgbClr val="303034"/>
                </a:solidFill>
                <a:latin typeface="Times New Roman" panose="02020603050405020304" pitchFamily="18" charset="0"/>
                <a:cs typeface="Times New Roman" panose="02020603050405020304" pitchFamily="18" charset="0"/>
              </a:rPr>
              <a:t>Crohn's disease </a:t>
            </a:r>
            <a:r>
              <a:rPr lang="en-IN" sz="3200" dirty="0">
                <a:solidFill>
                  <a:srgbClr val="FFFFFF"/>
                </a:solidFill>
                <a:latin typeface="Times New Roman" panose="02020603050405020304" pitchFamily="18" charset="0"/>
                <a:cs typeface="Times New Roman" panose="02020603050405020304" pitchFamily="18" charset="0"/>
              </a:rPr>
              <a:t>is a chronic, recurrent disease characterized by patchy transmural inflammation involving any segment of the gastrointestinal tract from the mouth to the anus.</a:t>
            </a:r>
          </a:p>
        </p:txBody>
      </p:sp>
    </p:spTree>
    <p:extLst>
      <p:ext uri="{BB962C8B-B14F-4D97-AF65-F5344CB8AC3E}">
        <p14:creationId xmlns:p14="http://schemas.microsoft.com/office/powerpoint/2010/main" val="3250335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20</a:t>
            </a:fld>
            <a:endParaRPr lang="en-US" dirty="0">
              <a:solidFill>
                <a:srgbClr val="FFFFFF">
                  <a:alpha val="20000"/>
                </a:srgbClr>
              </a:solidFill>
            </a:endParaRPr>
          </a:p>
        </p:txBody>
      </p:sp>
      <p:sp>
        <p:nvSpPr>
          <p:cNvPr id="5" name="Rectangle 4"/>
          <p:cNvSpPr/>
          <p:nvPr/>
        </p:nvSpPr>
        <p:spPr>
          <a:xfrm>
            <a:off x="310551" y="474345"/>
            <a:ext cx="11881449" cy="5509200"/>
          </a:xfrm>
          <a:prstGeom prst="rect">
            <a:avLst/>
          </a:prstGeom>
        </p:spPr>
        <p:txBody>
          <a:bodyPr wrap="square">
            <a:spAutoFit/>
          </a:bodyPr>
          <a:lstStyle/>
          <a:p>
            <a:pPr algn="just" defTabSz="457200"/>
            <a:r>
              <a:rPr lang="en-IN" sz="3200" dirty="0">
                <a:solidFill>
                  <a:srgbClr val="002060"/>
                </a:solidFill>
                <a:latin typeface="Times New Roman" panose="02020603050405020304" pitchFamily="18" charset="0"/>
                <a:cs typeface="Times New Roman" panose="02020603050405020304" pitchFamily="18" charset="0"/>
              </a:rPr>
              <a:t>Stool cultures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These should always be performed to exclude infective causes of colitis.  </a:t>
            </a:r>
          </a:p>
          <a:p>
            <a:pPr algn="just" defTabSz="457200"/>
            <a:r>
              <a:rPr lang="en-IN" sz="3200" dirty="0">
                <a:solidFill>
                  <a:srgbClr val="002060"/>
                </a:solidFill>
                <a:latin typeface="Times New Roman" panose="02020603050405020304" pitchFamily="18" charset="0"/>
                <a:cs typeface="Times New Roman" panose="02020603050405020304" pitchFamily="18" charset="0"/>
              </a:rPr>
              <a:t>Imaging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A plain abdominal X-ray with an abdominal ultrasound are the key investigations in moderate to severe attacks. The extent of disease can be judged by the air distribution in the colon and the presence of colonic dilatation can be noted. Thickening of the colonic wall can be detected on ultrasound, as can the presence of free fluid within the abdominal cavity. CT is also valuable in acute attacks. An instant unprepared barium enema is sometimes performed.  </a:t>
            </a:r>
          </a:p>
        </p:txBody>
      </p:sp>
    </p:spTree>
    <p:extLst>
      <p:ext uri="{BB962C8B-B14F-4D97-AF65-F5344CB8AC3E}">
        <p14:creationId xmlns:p14="http://schemas.microsoft.com/office/powerpoint/2010/main" val="265375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21</a:t>
            </a:fld>
            <a:endParaRPr lang="en-US" dirty="0">
              <a:solidFill>
                <a:srgbClr val="FFFFFF">
                  <a:alpha val="20000"/>
                </a:srgbClr>
              </a:solidFill>
            </a:endParaRPr>
          </a:p>
        </p:txBody>
      </p:sp>
      <p:sp>
        <p:nvSpPr>
          <p:cNvPr id="5" name="Rectangle 4"/>
          <p:cNvSpPr/>
          <p:nvPr/>
        </p:nvSpPr>
        <p:spPr>
          <a:xfrm>
            <a:off x="431321" y="603849"/>
            <a:ext cx="11760679" cy="4524315"/>
          </a:xfrm>
          <a:prstGeom prst="rect">
            <a:avLst/>
          </a:prstGeom>
        </p:spPr>
        <p:txBody>
          <a:bodyPr wrap="square">
            <a:spAutoFit/>
          </a:bodyPr>
          <a:lstStyle/>
          <a:p>
            <a:pPr defTabSz="457200"/>
            <a:r>
              <a:rPr lang="en-IN" sz="3200" dirty="0">
                <a:solidFill>
                  <a:srgbClr val="002060"/>
                </a:solidFill>
                <a:latin typeface="Times New Roman" panose="02020603050405020304" pitchFamily="18" charset="0"/>
                <a:cs typeface="Times New Roman" panose="02020603050405020304" pitchFamily="18" charset="0"/>
              </a:rPr>
              <a:t>Colonoscopy </a:t>
            </a:r>
            <a:r>
              <a:rPr lang="en-IN" sz="3200" dirty="0">
                <a:solidFill>
                  <a:srgbClr val="FFFFFF"/>
                </a:solidFill>
                <a:latin typeface="Times New Roman" panose="02020603050405020304" pitchFamily="18" charset="0"/>
                <a:cs typeface="Times New Roman" panose="02020603050405020304" pitchFamily="18" charset="0"/>
              </a:rPr>
              <a:t> </a:t>
            </a:r>
          </a:p>
          <a:p>
            <a:pPr defTabSz="457200"/>
            <a:r>
              <a:rPr lang="en-IN" sz="3200" dirty="0">
                <a:solidFill>
                  <a:srgbClr val="FFFFFF"/>
                </a:solidFill>
                <a:latin typeface="Times New Roman" panose="02020603050405020304" pitchFamily="18" charset="0"/>
                <a:cs typeface="Times New Roman" panose="02020603050405020304" pitchFamily="18" charset="0"/>
              </a:rPr>
              <a:t>A colonoscopy should not be performed in severe attacks of disease for fear of perforation. In more long-standing and chronic disease it is useful in defining extent and activity of disease, and in patients with total ulcerative colitis of 10 years' duration or more, colonoscopy and multiple biopsies should be performed to exclude dysplasia and carcinoma.  </a:t>
            </a:r>
          </a:p>
          <a:p>
            <a:pPr defTabSz="457200"/>
            <a:r>
              <a:rPr lang="en-IN" sz="3200" dirty="0">
                <a:solidFill>
                  <a:srgbClr val="002060"/>
                </a:solidFill>
                <a:latin typeface="Times New Roman" panose="02020603050405020304" pitchFamily="18" charset="0"/>
                <a:cs typeface="Times New Roman" panose="02020603050405020304" pitchFamily="18" charset="0"/>
              </a:rPr>
              <a:t>Radionuclide scans  </a:t>
            </a:r>
          </a:p>
          <a:p>
            <a:pPr defTabSz="457200"/>
            <a:r>
              <a:rPr lang="en-IN" sz="3200" dirty="0">
                <a:solidFill>
                  <a:srgbClr val="FFFFFF"/>
                </a:solidFill>
                <a:latin typeface="Times New Roman" panose="02020603050405020304" pitchFamily="18" charset="0"/>
                <a:cs typeface="Times New Roman" panose="02020603050405020304" pitchFamily="18" charset="0"/>
              </a:rPr>
              <a:t>These can be used to assess colonic inflammation  </a:t>
            </a:r>
          </a:p>
        </p:txBody>
      </p:sp>
    </p:spTree>
    <p:extLst>
      <p:ext uri="{BB962C8B-B14F-4D97-AF65-F5344CB8AC3E}">
        <p14:creationId xmlns:p14="http://schemas.microsoft.com/office/powerpoint/2010/main" val="289428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22</a:t>
            </a:fld>
            <a:endParaRPr lang="en-US" dirty="0">
              <a:solidFill>
                <a:srgbClr val="FFFFFF">
                  <a:alpha val="20000"/>
                </a:srgbClr>
              </a:solidFill>
            </a:endParaRPr>
          </a:p>
        </p:txBody>
      </p:sp>
      <p:sp>
        <p:nvSpPr>
          <p:cNvPr id="5" name="Rectangle 4"/>
          <p:cNvSpPr/>
          <p:nvPr/>
        </p:nvSpPr>
        <p:spPr>
          <a:xfrm>
            <a:off x="422031" y="1758462"/>
            <a:ext cx="8721969" cy="2554545"/>
          </a:xfrm>
          <a:prstGeom prst="rect">
            <a:avLst/>
          </a:prstGeom>
        </p:spPr>
        <p:txBody>
          <a:bodyPr wrap="square">
            <a:spAutoFit/>
          </a:bodyPr>
          <a:lstStyle/>
          <a:p>
            <a:pPr defTabSz="457200"/>
            <a:r>
              <a:rPr lang="en-IN" sz="3200" dirty="0">
                <a:solidFill>
                  <a:srgbClr val="FFFFFF"/>
                </a:solidFill>
                <a:latin typeface="Times New Roman" panose="02020603050405020304" pitchFamily="18" charset="0"/>
                <a:cs typeface="Times New Roman" panose="02020603050405020304" pitchFamily="18" charset="0"/>
              </a:rPr>
              <a:t>»» Bloody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a:t>
            </a:r>
          </a:p>
          <a:p>
            <a:pPr defTabSz="457200"/>
            <a:r>
              <a:rPr lang="en-IN" sz="3200" dirty="0">
                <a:solidFill>
                  <a:srgbClr val="FFFFFF"/>
                </a:solidFill>
                <a:latin typeface="Times New Roman" panose="02020603050405020304" pitchFamily="18" charset="0"/>
                <a:cs typeface="Times New Roman" panose="02020603050405020304" pitchFamily="18" charset="0"/>
              </a:rPr>
              <a:t>»» Lower abdominal cramps and </a:t>
            </a:r>
            <a:r>
              <a:rPr lang="en-IN" sz="3200" dirty="0" err="1">
                <a:solidFill>
                  <a:srgbClr val="FFFFFF"/>
                </a:solidFill>
                <a:latin typeface="Times New Roman" panose="02020603050405020304" pitchFamily="18" charset="0"/>
                <a:cs typeface="Times New Roman" panose="02020603050405020304" pitchFamily="18" charset="0"/>
              </a:rPr>
              <a:t>fecal</a:t>
            </a:r>
            <a:r>
              <a:rPr lang="en-IN" sz="3200" dirty="0">
                <a:solidFill>
                  <a:srgbClr val="FFFFFF"/>
                </a:solidFill>
                <a:latin typeface="Times New Roman" panose="02020603050405020304" pitchFamily="18" charset="0"/>
                <a:cs typeface="Times New Roman" panose="02020603050405020304" pitchFamily="18" charset="0"/>
              </a:rPr>
              <a:t> urgency.</a:t>
            </a:r>
          </a:p>
          <a:p>
            <a:pPr defTabSz="457200"/>
            <a:r>
              <a:rPr lang="en-IN" sz="3200" dirty="0">
                <a:solidFill>
                  <a:srgbClr val="FFFFFF"/>
                </a:solidFill>
                <a:latin typeface="Times New Roman" panose="02020603050405020304" pitchFamily="18" charset="0"/>
                <a:cs typeface="Times New Roman" panose="02020603050405020304" pitchFamily="18" charset="0"/>
              </a:rPr>
              <a:t>»» </a:t>
            </a:r>
            <a:r>
              <a:rPr lang="en-IN" sz="3200" dirty="0" err="1">
                <a:solidFill>
                  <a:srgbClr val="FFFFFF"/>
                </a:solidFill>
                <a:latin typeface="Times New Roman" panose="02020603050405020304" pitchFamily="18" charset="0"/>
                <a:cs typeface="Times New Roman" panose="02020603050405020304" pitchFamily="18" charset="0"/>
              </a:rPr>
              <a:t>Anemia</a:t>
            </a:r>
            <a:r>
              <a:rPr lang="en-IN" sz="3200" dirty="0">
                <a:solidFill>
                  <a:srgbClr val="FFFFFF"/>
                </a:solidFill>
                <a:latin typeface="Times New Roman" panose="02020603050405020304" pitchFamily="18" charset="0"/>
                <a:cs typeface="Times New Roman" panose="02020603050405020304" pitchFamily="18" charset="0"/>
              </a:rPr>
              <a:t>, low serum albumin.</a:t>
            </a:r>
          </a:p>
          <a:p>
            <a:pPr defTabSz="457200"/>
            <a:r>
              <a:rPr lang="en-IN" sz="3200" dirty="0">
                <a:solidFill>
                  <a:srgbClr val="FFFFFF"/>
                </a:solidFill>
                <a:latin typeface="Times New Roman" panose="02020603050405020304" pitchFamily="18" charset="0"/>
                <a:cs typeface="Times New Roman" panose="02020603050405020304" pitchFamily="18" charset="0"/>
              </a:rPr>
              <a:t>»» Negative stool cultures.</a:t>
            </a:r>
          </a:p>
          <a:p>
            <a:pPr defTabSz="457200"/>
            <a:r>
              <a:rPr lang="en-IN" sz="3200" dirty="0">
                <a:solidFill>
                  <a:srgbClr val="FFFFFF"/>
                </a:solidFill>
                <a:latin typeface="Times New Roman" panose="02020603050405020304" pitchFamily="18" charset="0"/>
                <a:cs typeface="Times New Roman" panose="02020603050405020304" pitchFamily="18" charset="0"/>
              </a:rPr>
              <a:t>»» Sigmoidoscopy is the key to diagnosis.</a:t>
            </a:r>
          </a:p>
        </p:txBody>
      </p:sp>
      <p:sp>
        <p:nvSpPr>
          <p:cNvPr id="6" name="Rectangle 5"/>
          <p:cNvSpPr/>
          <p:nvPr/>
        </p:nvSpPr>
        <p:spPr>
          <a:xfrm>
            <a:off x="439901" y="1133339"/>
            <a:ext cx="5962466" cy="584775"/>
          </a:xfrm>
          <a:prstGeom prst="rect">
            <a:avLst/>
          </a:prstGeom>
        </p:spPr>
        <p:txBody>
          <a:bodyPr wrap="none">
            <a:spAutoFit/>
          </a:bodyPr>
          <a:lstStyle/>
          <a:p>
            <a:pPr defTabSz="457200"/>
            <a:r>
              <a:rPr lang="en-IN" sz="3200" b="1" dirty="0">
                <a:solidFill>
                  <a:srgbClr val="000000"/>
                </a:solidFill>
                <a:latin typeface="Times New Roman" panose="02020603050405020304" pitchFamily="18" charset="0"/>
                <a:cs typeface="Times New Roman" panose="02020603050405020304" pitchFamily="18" charset="0"/>
              </a:rPr>
              <a:t>ESSENTIALS OF DIAGNOSIS</a:t>
            </a:r>
          </a:p>
        </p:txBody>
      </p:sp>
    </p:spTree>
    <p:extLst>
      <p:ext uri="{BB962C8B-B14F-4D97-AF65-F5344CB8AC3E}">
        <p14:creationId xmlns:p14="http://schemas.microsoft.com/office/powerpoint/2010/main" val="1842530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23</a:t>
            </a:fld>
            <a:endParaRPr lang="en-US" dirty="0">
              <a:solidFill>
                <a:srgbClr val="FFFFFF">
                  <a:alpha val="20000"/>
                </a:srgbClr>
              </a:solidFill>
            </a:endParaRPr>
          </a:p>
        </p:txBody>
      </p:sp>
      <p:sp>
        <p:nvSpPr>
          <p:cNvPr id="5" name="Rectangle 4"/>
          <p:cNvSpPr/>
          <p:nvPr/>
        </p:nvSpPr>
        <p:spPr>
          <a:xfrm>
            <a:off x="0" y="0"/>
            <a:ext cx="12075458" cy="6678751"/>
          </a:xfrm>
          <a:prstGeom prst="rect">
            <a:avLst/>
          </a:prstGeom>
        </p:spPr>
        <p:txBody>
          <a:bodyPr wrap="square">
            <a:spAutoFit/>
          </a:bodyPr>
          <a:lstStyle/>
          <a:p>
            <a:pPr algn="ctr" defTabSz="457200"/>
            <a:r>
              <a:rPr lang="en-IN" sz="3600" b="1" dirty="0">
                <a:solidFill>
                  <a:srgbClr val="000000"/>
                </a:solidFill>
                <a:latin typeface="Times New Roman" panose="02020603050405020304" pitchFamily="18" charset="0"/>
                <a:cs typeface="Times New Roman" panose="02020603050405020304" pitchFamily="18" charset="0"/>
              </a:rPr>
              <a:t>ABDOMINAL TUBERCULOSIS</a:t>
            </a:r>
          </a:p>
          <a:p>
            <a:pPr defTabSz="457200"/>
            <a:r>
              <a:rPr lang="en-IN" sz="2800" dirty="0">
                <a:solidFill>
                  <a:srgbClr val="FFFFFF"/>
                </a:solidFill>
                <a:latin typeface="Times New Roman" panose="02020603050405020304" pitchFamily="18" charset="0"/>
                <a:cs typeface="Times New Roman" panose="02020603050405020304" pitchFamily="18" charset="0"/>
              </a:rPr>
              <a:t>Abdominal tuberculosis may be divided into: </a:t>
            </a:r>
          </a:p>
          <a:p>
            <a:pPr marL="571500" indent="-571500" defTabSz="457200">
              <a:buFontTx/>
              <a:buAutoNum type="romanLcParenBoth"/>
            </a:pPr>
            <a:r>
              <a:rPr lang="en-IN" sz="2800" dirty="0">
                <a:solidFill>
                  <a:srgbClr val="000000"/>
                </a:solidFill>
                <a:latin typeface="Times New Roman" panose="02020603050405020304" pitchFamily="18" charset="0"/>
                <a:cs typeface="Times New Roman" panose="02020603050405020304" pitchFamily="18" charset="0"/>
              </a:rPr>
              <a:t>Intestinal tuberculosis, </a:t>
            </a:r>
          </a:p>
          <a:p>
            <a:pPr defTabSz="457200"/>
            <a:r>
              <a:rPr lang="en-IN" sz="2800" dirty="0">
                <a:solidFill>
                  <a:srgbClr val="000000"/>
                </a:solidFill>
                <a:latin typeface="Times New Roman" panose="02020603050405020304" pitchFamily="18" charset="0"/>
                <a:cs typeface="Times New Roman" panose="02020603050405020304" pitchFamily="18" charset="0"/>
              </a:rPr>
              <a:t>(ii) tuberculosis of mesenteric lymph nodes,</a:t>
            </a:r>
          </a:p>
          <a:p>
            <a:pPr defTabSz="457200"/>
            <a:r>
              <a:rPr lang="en-IN" sz="2800" dirty="0">
                <a:solidFill>
                  <a:srgbClr val="000000"/>
                </a:solidFill>
                <a:latin typeface="Times New Roman" panose="02020603050405020304" pitchFamily="18" charset="0"/>
                <a:cs typeface="Times New Roman" panose="02020603050405020304" pitchFamily="18" charset="0"/>
              </a:rPr>
              <a:t>and </a:t>
            </a:r>
          </a:p>
          <a:p>
            <a:pPr defTabSz="457200"/>
            <a:r>
              <a:rPr lang="en-IN" sz="2800" dirty="0">
                <a:solidFill>
                  <a:srgbClr val="000000"/>
                </a:solidFill>
                <a:latin typeface="Times New Roman" panose="02020603050405020304" pitchFamily="18" charset="0"/>
                <a:cs typeface="Times New Roman" panose="02020603050405020304" pitchFamily="18" charset="0"/>
              </a:rPr>
              <a:t>(iii) tuberculous peritonitis</a:t>
            </a:r>
            <a:r>
              <a:rPr lang="en-IN" sz="2800" dirty="0">
                <a:solidFill>
                  <a:srgbClr val="FFFFFF"/>
                </a:solidFill>
                <a:latin typeface="Times New Roman" panose="02020603050405020304" pitchFamily="18" charset="0"/>
                <a:cs typeface="Times New Roman" panose="02020603050405020304" pitchFamily="18" charset="0"/>
              </a:rPr>
              <a:t>.</a:t>
            </a:r>
          </a:p>
          <a:p>
            <a:pPr algn="ctr" defTabSz="457200"/>
            <a:r>
              <a:rPr lang="en-IN" sz="2800" dirty="0">
                <a:solidFill>
                  <a:srgbClr val="000000"/>
                </a:solidFill>
                <a:latin typeface="Times New Roman" panose="02020603050405020304" pitchFamily="18" charset="0"/>
                <a:cs typeface="Times New Roman" panose="02020603050405020304" pitchFamily="18" charset="0"/>
              </a:rPr>
              <a:t>Intestinal Tuberculosis</a:t>
            </a:r>
          </a:p>
          <a:p>
            <a:pPr defTabSz="457200"/>
            <a:r>
              <a:rPr lang="en-IN" sz="2800" dirty="0">
                <a:solidFill>
                  <a:srgbClr val="FFFFFF"/>
                </a:solidFill>
                <a:latin typeface="Times New Roman" panose="02020603050405020304" pitchFamily="18" charset="0"/>
                <a:cs typeface="Times New Roman" panose="02020603050405020304" pitchFamily="18" charset="0"/>
              </a:rPr>
              <a:t>This is the most common granulomatous disease of the bowel in India. The lesions may be secondary to a focus in the lung or they may develop primarily within the</a:t>
            </a:r>
          </a:p>
          <a:p>
            <a:pPr defTabSz="457200"/>
            <a:r>
              <a:rPr lang="en-IN" sz="2800" dirty="0">
                <a:solidFill>
                  <a:srgbClr val="FFFFFF"/>
                </a:solidFill>
                <a:latin typeface="Times New Roman" panose="02020603050405020304" pitchFamily="18" charset="0"/>
                <a:cs typeface="Times New Roman" panose="02020603050405020304" pitchFamily="18" charset="0"/>
              </a:rPr>
              <a:t>intestinal tract. The latter is fairly common. Highest incidence is in young adults in their second and third decades and women are more affected than men.</a:t>
            </a:r>
          </a:p>
          <a:p>
            <a:pPr defTabSz="457200"/>
            <a:r>
              <a:rPr lang="en-IN" sz="2800" dirty="0">
                <a:solidFill>
                  <a:srgbClr val="000000"/>
                </a:solidFill>
                <a:latin typeface="Times New Roman" panose="02020603050405020304" pitchFamily="18" charset="0"/>
                <a:cs typeface="Times New Roman" panose="02020603050405020304" pitchFamily="18" charset="0"/>
              </a:rPr>
              <a:t>Pathogenesis and Pathology</a:t>
            </a:r>
          </a:p>
          <a:p>
            <a:pPr defTabSz="457200"/>
            <a:r>
              <a:rPr lang="en-IN" sz="2800" dirty="0">
                <a:solidFill>
                  <a:srgbClr val="FFFFFF"/>
                </a:solidFill>
                <a:latin typeface="Times New Roman" panose="02020603050405020304" pitchFamily="18" charset="0"/>
                <a:cs typeface="Times New Roman" panose="02020603050405020304" pitchFamily="18" charset="0"/>
              </a:rPr>
              <a:t>Human and bovine strains of Mycobacterium tuberculosis produce intestinal lesions but human strain is more common. The infection may reach the intestine by four different routes</a:t>
            </a:r>
          </a:p>
        </p:txBody>
      </p:sp>
    </p:spTree>
    <p:extLst>
      <p:ext uri="{BB962C8B-B14F-4D97-AF65-F5344CB8AC3E}">
        <p14:creationId xmlns:p14="http://schemas.microsoft.com/office/powerpoint/2010/main" val="2058560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24</a:t>
            </a:fld>
            <a:endParaRPr lang="en-US" dirty="0">
              <a:solidFill>
                <a:srgbClr val="FFFFFF">
                  <a:alpha val="20000"/>
                </a:srgbClr>
              </a:solidFill>
            </a:endParaRPr>
          </a:p>
        </p:txBody>
      </p:sp>
      <p:sp>
        <p:nvSpPr>
          <p:cNvPr id="5" name="Rectangle 4"/>
          <p:cNvSpPr/>
          <p:nvPr/>
        </p:nvSpPr>
        <p:spPr>
          <a:xfrm>
            <a:off x="147917" y="182546"/>
            <a:ext cx="12044083" cy="5693866"/>
          </a:xfrm>
          <a:prstGeom prst="rect">
            <a:avLst/>
          </a:prstGeom>
        </p:spPr>
        <p:txBody>
          <a:bodyPr wrap="square">
            <a:spAutoFit/>
          </a:bodyPr>
          <a:lstStyle/>
          <a:p>
            <a:pPr algn="just" defTabSz="457200"/>
            <a:r>
              <a:rPr lang="en-IN" sz="2800" dirty="0">
                <a:solidFill>
                  <a:srgbClr val="000000"/>
                </a:solidFill>
                <a:latin typeface="Times New Roman" panose="02020603050405020304" pitchFamily="18" charset="0"/>
                <a:cs typeface="Times New Roman" panose="02020603050405020304" pitchFamily="18" charset="0"/>
              </a:rPr>
              <a:t>routes—</a:t>
            </a:r>
          </a:p>
          <a:p>
            <a:pPr marL="457200" indent="-457200" algn="just" defTabSz="457200">
              <a:buFont typeface="Wingdings" panose="05000000000000000000" pitchFamily="2" charset="2"/>
              <a:buChar char="Ø"/>
            </a:pPr>
            <a:r>
              <a:rPr lang="en-IN" sz="2800" dirty="0" err="1">
                <a:solidFill>
                  <a:srgbClr val="000000"/>
                </a:solidFill>
                <a:latin typeface="Times New Roman" panose="02020603050405020304" pitchFamily="18" charset="0"/>
                <a:cs typeface="Times New Roman" panose="02020603050405020304" pitchFamily="18" charset="0"/>
              </a:rPr>
              <a:t>Enterogenous</a:t>
            </a:r>
            <a:r>
              <a:rPr lang="en-IN" sz="2800" dirty="0">
                <a:solidFill>
                  <a:srgbClr val="000000"/>
                </a:solidFill>
                <a:latin typeface="Times New Roman" panose="02020603050405020304" pitchFamily="18" charset="0"/>
                <a:cs typeface="Times New Roman" panose="02020603050405020304" pitchFamily="18" charset="0"/>
              </a:rPr>
              <a:t>, </a:t>
            </a:r>
          </a:p>
          <a:p>
            <a:pPr marL="457200" indent="-457200" algn="just" defTabSz="457200">
              <a:buFont typeface="Wingdings" panose="05000000000000000000" pitchFamily="2" charset="2"/>
              <a:buChar char="Ø"/>
            </a:pPr>
            <a:r>
              <a:rPr lang="en-IN" sz="2800" dirty="0" err="1">
                <a:solidFill>
                  <a:srgbClr val="000000"/>
                </a:solidFill>
                <a:latin typeface="Times New Roman" panose="02020603050405020304" pitchFamily="18" charset="0"/>
                <a:cs typeface="Times New Roman" panose="02020603050405020304" pitchFamily="18" charset="0"/>
              </a:rPr>
              <a:t>Hematogenous</a:t>
            </a:r>
            <a:r>
              <a:rPr lang="en-IN" sz="2800" dirty="0">
                <a:solidFill>
                  <a:srgbClr val="000000"/>
                </a:solidFill>
                <a:latin typeface="Times New Roman" panose="02020603050405020304" pitchFamily="18" charset="0"/>
                <a:cs typeface="Times New Roman" panose="02020603050405020304" pitchFamily="18" charset="0"/>
              </a:rPr>
              <a:t>, </a:t>
            </a:r>
          </a:p>
          <a:p>
            <a:pPr marL="457200" indent="-457200" algn="just" defTabSz="457200">
              <a:buFont typeface="Wingdings" panose="05000000000000000000" pitchFamily="2" charset="2"/>
              <a:buChar char="Ø"/>
            </a:pPr>
            <a:r>
              <a:rPr lang="en-IN" sz="2800" dirty="0">
                <a:solidFill>
                  <a:srgbClr val="000000"/>
                </a:solidFill>
                <a:latin typeface="Times New Roman" panose="02020603050405020304" pitchFamily="18" charset="0"/>
                <a:cs typeface="Times New Roman" panose="02020603050405020304" pitchFamily="18" charset="0"/>
              </a:rPr>
              <a:t>Through the lymph channels, and </a:t>
            </a:r>
          </a:p>
          <a:p>
            <a:pPr marL="457200" indent="-457200" algn="just" defTabSz="457200">
              <a:buFont typeface="Wingdings" panose="05000000000000000000" pitchFamily="2" charset="2"/>
              <a:buChar char="Ø"/>
            </a:pPr>
            <a:r>
              <a:rPr lang="en-IN" sz="2800" dirty="0">
                <a:solidFill>
                  <a:srgbClr val="000000"/>
                </a:solidFill>
                <a:latin typeface="Times New Roman" panose="02020603050405020304" pitchFamily="18" charset="0"/>
                <a:cs typeface="Times New Roman" panose="02020603050405020304" pitchFamily="18" charset="0"/>
              </a:rPr>
              <a:t>By direct extension from tuberculous lesions </a:t>
            </a:r>
            <a:r>
              <a:rPr lang="en-IN" sz="2800" dirty="0">
                <a:solidFill>
                  <a:srgbClr val="FFFFFF"/>
                </a:solidFill>
                <a:latin typeface="Times New Roman" panose="02020603050405020304" pitchFamily="18" charset="0"/>
                <a:cs typeface="Times New Roman" panose="02020603050405020304" pitchFamily="18" charset="0"/>
              </a:rPr>
              <a:t>in the female genital tract.</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The most common site is the ileocecal region (85% cases). Stasis of the intestinal contents and the close contact of tubercle bacilli with the mucosal surface in this</a:t>
            </a:r>
          </a:p>
          <a:p>
            <a:pPr algn="just" defTabSz="457200"/>
            <a:r>
              <a:rPr lang="en-IN" sz="2800" dirty="0">
                <a:solidFill>
                  <a:srgbClr val="FFFFFF"/>
                </a:solidFill>
                <a:latin typeface="Times New Roman" panose="02020603050405020304" pitchFamily="18" charset="0"/>
                <a:cs typeface="Times New Roman" panose="02020603050405020304" pitchFamily="18" charset="0"/>
              </a:rPr>
              <a:t>region make this part vulnerable. Ileum, cecum, colon, jejunum, and duodenum may be involved in that order of frequency. The lesion may be </a:t>
            </a:r>
            <a:r>
              <a:rPr lang="en-IN" sz="2800" b="1" dirty="0">
                <a:solidFill>
                  <a:srgbClr val="000000"/>
                </a:solidFill>
                <a:latin typeface="Times New Roman" panose="02020603050405020304" pitchFamily="18" charset="0"/>
                <a:cs typeface="Times New Roman" panose="02020603050405020304" pitchFamily="18" charset="0"/>
              </a:rPr>
              <a:t>ulcerative, hypertrophic or </a:t>
            </a:r>
            <a:r>
              <a:rPr lang="en-IN" sz="2800" b="1" dirty="0" err="1">
                <a:solidFill>
                  <a:srgbClr val="000000"/>
                </a:solidFill>
                <a:latin typeface="Times New Roman" panose="02020603050405020304" pitchFamily="18" charset="0"/>
                <a:cs typeface="Times New Roman" panose="02020603050405020304" pitchFamily="18" charset="0"/>
              </a:rPr>
              <a:t>ulcerohypertrophic</a:t>
            </a:r>
            <a:r>
              <a:rPr lang="en-IN" sz="2800" dirty="0">
                <a:solidFill>
                  <a:srgbClr val="FFFFFF"/>
                </a:solidFill>
                <a:latin typeface="Times New Roman" panose="02020603050405020304" pitchFamily="18" charset="0"/>
                <a:cs typeface="Times New Roman" panose="02020603050405020304" pitchFamily="18" charset="0"/>
              </a:rPr>
              <a:t>. Pathological picture depends on the reaction of the host and virulence of the invading bacilli. The bacilli infiltrate through the lymphatics into the submucosa. Tubercles are formed and intense inflammation</a:t>
            </a:r>
          </a:p>
        </p:txBody>
      </p:sp>
    </p:spTree>
    <p:extLst>
      <p:ext uri="{BB962C8B-B14F-4D97-AF65-F5344CB8AC3E}">
        <p14:creationId xmlns:p14="http://schemas.microsoft.com/office/powerpoint/2010/main" val="2847654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25</a:t>
            </a:fld>
            <a:endParaRPr lang="en-US" dirty="0">
              <a:solidFill>
                <a:srgbClr val="FFFFFF">
                  <a:alpha val="20000"/>
                </a:srgbClr>
              </a:solidFill>
            </a:endParaRPr>
          </a:p>
        </p:txBody>
      </p:sp>
      <p:sp>
        <p:nvSpPr>
          <p:cNvPr id="5" name="Rectangle 4"/>
          <p:cNvSpPr/>
          <p:nvPr/>
        </p:nvSpPr>
        <p:spPr>
          <a:xfrm>
            <a:off x="228599" y="215153"/>
            <a:ext cx="11819965" cy="3970318"/>
          </a:xfrm>
          <a:prstGeom prst="rect">
            <a:avLst/>
          </a:prstGeom>
        </p:spPr>
        <p:txBody>
          <a:bodyPr wrap="square">
            <a:spAutoFit/>
          </a:bodyPr>
          <a:lstStyle/>
          <a:p>
            <a:pPr algn="just" defTabSz="457200"/>
            <a:r>
              <a:rPr lang="en-IN" sz="2800" dirty="0">
                <a:solidFill>
                  <a:srgbClr val="FFFFFF"/>
                </a:solidFill>
                <a:latin typeface="Times New Roman" panose="02020603050405020304" pitchFamily="18" charset="0"/>
                <a:cs typeface="Times New Roman" panose="02020603050405020304" pitchFamily="18" charset="0"/>
              </a:rPr>
              <a:t>with </a:t>
            </a:r>
            <a:r>
              <a:rPr lang="en-IN" sz="2800" dirty="0" err="1">
                <a:solidFill>
                  <a:srgbClr val="FFFFFF"/>
                </a:solidFill>
                <a:latin typeface="Times New Roman" panose="02020603050405020304" pitchFamily="18" charset="0"/>
                <a:cs typeface="Times New Roman" panose="02020603050405020304" pitchFamily="18" charset="0"/>
              </a:rPr>
              <a:t>caseous</a:t>
            </a:r>
            <a:r>
              <a:rPr lang="en-IN" sz="2800" dirty="0">
                <a:solidFill>
                  <a:srgbClr val="FFFFFF"/>
                </a:solidFill>
                <a:latin typeface="Times New Roman" panose="02020603050405020304" pitchFamily="18" charset="0"/>
                <a:cs typeface="Times New Roman" panose="02020603050405020304" pitchFamily="18" charset="0"/>
              </a:rPr>
              <a:t> necrosis occurs around the lymphatic channels. Endarteritis and lymphangitis lead to the formation of shallow mucosal ulceration. The ulcers are</a:t>
            </a:r>
          </a:p>
          <a:p>
            <a:pPr algn="just" defTabSz="457200"/>
            <a:r>
              <a:rPr lang="en-IN" sz="2800" dirty="0">
                <a:solidFill>
                  <a:srgbClr val="FFFFFF"/>
                </a:solidFill>
                <a:latin typeface="Times New Roman" panose="02020603050405020304" pitchFamily="18" charset="0"/>
                <a:cs typeface="Times New Roman" panose="02020603050405020304" pitchFamily="18" charset="0"/>
              </a:rPr>
              <a:t>typically triangular running circumferentially </a:t>
            </a:r>
            <a:r>
              <a:rPr lang="en-IN" sz="2800" b="1" dirty="0">
                <a:solidFill>
                  <a:srgbClr val="000000"/>
                </a:solidFill>
                <a:latin typeface="Times New Roman" panose="02020603050405020304" pitchFamily="18" charset="0"/>
                <a:cs typeface="Times New Roman" panose="02020603050405020304" pitchFamily="18" charset="0"/>
              </a:rPr>
              <a:t>(napkin ulcers). </a:t>
            </a:r>
            <a:r>
              <a:rPr lang="en-IN" sz="2800" dirty="0">
                <a:solidFill>
                  <a:srgbClr val="FFFFFF"/>
                </a:solidFill>
                <a:latin typeface="Times New Roman" panose="02020603050405020304" pitchFamily="18" charset="0"/>
                <a:cs typeface="Times New Roman" panose="02020603050405020304" pitchFamily="18" charset="0"/>
              </a:rPr>
              <a:t>They heal by fibrosis leading to short segment strictures. Mesenteric lymph nodes are enlarged initially, later they may </a:t>
            </a:r>
            <a:r>
              <a:rPr lang="en-IN" sz="2800" dirty="0" err="1">
                <a:solidFill>
                  <a:srgbClr val="FFFFFF"/>
                </a:solidFill>
                <a:latin typeface="Times New Roman" panose="02020603050405020304" pitchFamily="18" charset="0"/>
                <a:cs typeface="Times New Roman" panose="02020603050405020304" pitchFamily="18" charset="0"/>
              </a:rPr>
              <a:t>caseate</a:t>
            </a:r>
            <a:r>
              <a:rPr lang="en-IN" sz="2800" dirty="0">
                <a:solidFill>
                  <a:srgbClr val="FFFFFF"/>
                </a:solidFill>
                <a:latin typeface="Times New Roman" panose="02020603050405020304" pitchFamily="18" charset="0"/>
                <a:cs typeface="Times New Roman" panose="02020603050405020304" pitchFamily="18" charset="0"/>
              </a:rPr>
              <a:t> and calcify.</a:t>
            </a:r>
          </a:p>
          <a:p>
            <a:pPr algn="just" defTabSz="457200"/>
            <a:r>
              <a:rPr lang="en-IN" sz="2800" dirty="0">
                <a:solidFill>
                  <a:srgbClr val="FFFFFF"/>
                </a:solidFill>
                <a:latin typeface="Times New Roman" panose="02020603050405020304" pitchFamily="18" charset="0"/>
                <a:cs typeface="Times New Roman" panose="02020603050405020304" pitchFamily="18" charset="0"/>
              </a:rPr>
              <a:t>Recurrent localized infection leads to the hypertrophic form. In this form there is increased fibrosis and fat. </a:t>
            </a:r>
            <a:r>
              <a:rPr lang="en-IN" sz="2800" dirty="0" err="1">
                <a:solidFill>
                  <a:srgbClr val="FFFFFF"/>
                </a:solidFill>
                <a:latin typeface="Times New Roman" panose="02020603050405020304" pitchFamily="18" charset="0"/>
                <a:cs typeface="Times New Roman" panose="02020603050405020304" pitchFamily="18" charset="0"/>
              </a:rPr>
              <a:t>Ulcerohypertrophic</a:t>
            </a:r>
            <a:r>
              <a:rPr lang="en-IN" sz="2800" dirty="0">
                <a:solidFill>
                  <a:srgbClr val="FFFFFF"/>
                </a:solidFill>
                <a:latin typeface="Times New Roman" panose="02020603050405020304" pitchFamily="18" charset="0"/>
                <a:cs typeface="Times New Roman" panose="02020603050405020304" pitchFamily="18" charset="0"/>
              </a:rPr>
              <a:t> type shows large stellate ulcers with necrosis. The abdominal mass is made up of adherent mesenteric lymph nodes, fat and fibrous tissue.</a:t>
            </a:r>
          </a:p>
        </p:txBody>
      </p:sp>
    </p:spTree>
    <p:extLst>
      <p:ext uri="{BB962C8B-B14F-4D97-AF65-F5344CB8AC3E}">
        <p14:creationId xmlns:p14="http://schemas.microsoft.com/office/powerpoint/2010/main" val="331437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26</a:t>
            </a:fld>
            <a:endParaRPr lang="en-US" dirty="0">
              <a:solidFill>
                <a:srgbClr val="FFFFFF">
                  <a:alpha val="20000"/>
                </a:srgbClr>
              </a:solidFill>
            </a:endParaRPr>
          </a:p>
        </p:txBody>
      </p:sp>
      <p:sp>
        <p:nvSpPr>
          <p:cNvPr id="5" name="Rectangle 4"/>
          <p:cNvSpPr/>
          <p:nvPr/>
        </p:nvSpPr>
        <p:spPr>
          <a:xfrm>
            <a:off x="134471" y="201706"/>
            <a:ext cx="12057529" cy="5262979"/>
          </a:xfrm>
          <a:prstGeom prst="rect">
            <a:avLst/>
          </a:prstGeom>
        </p:spPr>
        <p:txBody>
          <a:bodyPr wrap="square">
            <a:spAutoFit/>
          </a:bodyPr>
          <a:lstStyle/>
          <a:p>
            <a:pPr algn="ctr" defTabSz="457200"/>
            <a:r>
              <a:rPr lang="en-IN" sz="2800" b="1" dirty="0">
                <a:solidFill>
                  <a:srgbClr val="000000"/>
                </a:solidFill>
                <a:latin typeface="Times New Roman" panose="02020603050405020304" pitchFamily="18" charset="0"/>
                <a:cs typeface="Times New Roman" panose="02020603050405020304" pitchFamily="18" charset="0"/>
              </a:rPr>
              <a:t>Clinical Features</a:t>
            </a:r>
          </a:p>
          <a:p>
            <a:pPr algn="just" defTabSz="457200"/>
            <a:endParaRPr lang="en-IN" sz="2800" dirty="0">
              <a:solidFill>
                <a:srgbClr val="FFFFFF"/>
              </a:solidFill>
              <a:latin typeface="Times New Roman" panose="02020603050405020304" pitchFamily="18" charset="0"/>
              <a:cs typeface="Times New Roman" panose="02020603050405020304" pitchFamily="18" charset="0"/>
            </a:endParaRPr>
          </a:p>
          <a:p>
            <a:pPr algn="just" defTabSz="457200"/>
            <a:r>
              <a:rPr lang="en-IN" sz="2800" dirty="0">
                <a:solidFill>
                  <a:srgbClr val="FFFFFF"/>
                </a:solidFill>
                <a:latin typeface="Times New Roman" panose="02020603050405020304" pitchFamily="18" charset="0"/>
                <a:cs typeface="Times New Roman" panose="02020603050405020304" pitchFamily="18" charset="0"/>
              </a:rPr>
              <a:t>The clinical manifestation may be classified into five following groups.</a:t>
            </a:r>
          </a:p>
          <a:p>
            <a:pPr algn="just" defTabSz="457200"/>
            <a:r>
              <a:rPr lang="en-IN" sz="2800" b="1" dirty="0">
                <a:solidFill>
                  <a:srgbClr val="000000"/>
                </a:solidFill>
                <a:latin typeface="Times New Roman" panose="02020603050405020304" pitchFamily="18" charset="0"/>
                <a:cs typeface="Times New Roman" panose="02020603050405020304" pitchFamily="18" charset="0"/>
              </a:rPr>
              <a:t>1. Constitutional symptoms</a:t>
            </a:r>
            <a:r>
              <a:rPr lang="en-IN" sz="2800" dirty="0">
                <a:solidFill>
                  <a:srgbClr val="FFFFFF"/>
                </a:solidFill>
                <a:latin typeface="Times New Roman" panose="02020603050405020304" pitchFamily="18" charset="0"/>
                <a:cs typeface="Times New Roman" panose="02020603050405020304" pitchFamily="18" charset="0"/>
              </a:rPr>
              <a:t>, e.g. fever, weakness, anorexia, night sweats, and weight loss.</a:t>
            </a:r>
          </a:p>
          <a:p>
            <a:pPr algn="just" defTabSz="457200"/>
            <a:r>
              <a:rPr lang="en-IN" sz="2800" b="1" dirty="0">
                <a:solidFill>
                  <a:srgbClr val="000000"/>
                </a:solidFill>
                <a:latin typeface="Times New Roman" panose="02020603050405020304" pitchFamily="18" charset="0"/>
                <a:cs typeface="Times New Roman" panose="02020603050405020304" pitchFamily="18" charset="0"/>
              </a:rPr>
              <a:t>2. Ulceration of the intestine </a:t>
            </a:r>
            <a:r>
              <a:rPr lang="en-IN" sz="2800" dirty="0">
                <a:solidFill>
                  <a:srgbClr val="FFFFFF"/>
                </a:solidFill>
                <a:latin typeface="Times New Roman" panose="02020603050405020304" pitchFamily="18" charset="0"/>
                <a:cs typeface="Times New Roman" panose="02020603050405020304" pitchFamily="18" charset="0"/>
              </a:rPr>
              <a:t>leading to abdominal discomfort, </a:t>
            </a:r>
            <a:r>
              <a:rPr lang="en-IN" sz="2800" dirty="0" err="1">
                <a:solidFill>
                  <a:srgbClr val="FFFFFF"/>
                </a:solidFill>
                <a:latin typeface="Times New Roman" panose="02020603050405020304" pitchFamily="18" charset="0"/>
                <a:cs typeface="Times New Roman" panose="02020603050405020304" pitchFamily="18" charset="0"/>
              </a:rPr>
              <a:t>diarrhea</a:t>
            </a:r>
            <a:r>
              <a:rPr lang="en-IN" sz="2800" dirty="0">
                <a:solidFill>
                  <a:srgbClr val="FFFFFF"/>
                </a:solidFill>
                <a:latin typeface="Times New Roman" panose="02020603050405020304" pitchFamily="18" charset="0"/>
                <a:cs typeface="Times New Roman" panose="02020603050405020304" pitchFamily="18" charset="0"/>
              </a:rPr>
              <a:t>, malabsorption, perforation, and rarely </a:t>
            </a:r>
            <a:r>
              <a:rPr lang="en-IN" sz="2800" dirty="0" err="1">
                <a:solidFill>
                  <a:srgbClr val="FFFFFF"/>
                </a:solidFill>
                <a:latin typeface="Times New Roman" panose="02020603050405020304" pitchFamily="18" charset="0"/>
                <a:cs typeface="Times New Roman" panose="02020603050405020304" pitchFamily="18" charset="0"/>
              </a:rPr>
              <a:t>hemorrhage</a:t>
            </a:r>
            <a:r>
              <a:rPr lang="en-IN" sz="2800" dirty="0">
                <a:solidFill>
                  <a:srgbClr val="FFFFFF"/>
                </a:solidFill>
                <a:latin typeface="Times New Roman" panose="02020603050405020304" pitchFamily="18" charset="0"/>
                <a:cs typeface="Times New Roman" panose="02020603050405020304" pitchFamily="18" charset="0"/>
              </a:rPr>
              <a:t>.</a:t>
            </a:r>
          </a:p>
          <a:p>
            <a:pPr algn="just" defTabSz="457200"/>
            <a:r>
              <a:rPr lang="en-IN" sz="2800" b="1" dirty="0">
                <a:solidFill>
                  <a:srgbClr val="000000"/>
                </a:solidFill>
                <a:latin typeface="Times New Roman" panose="02020603050405020304" pitchFamily="18" charset="0"/>
                <a:cs typeface="Times New Roman" panose="02020603050405020304" pitchFamily="18" charset="0"/>
              </a:rPr>
              <a:t>3. Hypertrophic and </a:t>
            </a:r>
            <a:r>
              <a:rPr lang="en-IN" sz="2800" b="1" dirty="0" err="1">
                <a:solidFill>
                  <a:srgbClr val="000000"/>
                </a:solidFill>
                <a:latin typeface="Times New Roman" panose="02020603050405020304" pitchFamily="18" charset="0"/>
                <a:cs typeface="Times New Roman" panose="02020603050405020304" pitchFamily="18" charset="0"/>
              </a:rPr>
              <a:t>ulcerohypertrophic</a:t>
            </a:r>
            <a:r>
              <a:rPr lang="en-IN" sz="2800" b="1" dirty="0">
                <a:solidFill>
                  <a:srgbClr val="000000"/>
                </a:solidFill>
                <a:latin typeface="Times New Roman" panose="02020603050405020304" pitchFamily="18" charset="0"/>
                <a:cs typeface="Times New Roman" panose="02020603050405020304" pitchFamily="18" charset="0"/>
              </a:rPr>
              <a:t> </a:t>
            </a:r>
            <a:r>
              <a:rPr lang="en-IN" sz="2800" dirty="0">
                <a:solidFill>
                  <a:srgbClr val="FFFFFF"/>
                </a:solidFill>
                <a:latin typeface="Times New Roman" panose="02020603050405020304" pitchFamily="18" charset="0"/>
                <a:cs typeface="Times New Roman" panose="02020603050405020304" pitchFamily="18" charset="0"/>
              </a:rPr>
              <a:t>forms present with features of subacute intestinal obstruction, e.g.</a:t>
            </a:r>
          </a:p>
          <a:p>
            <a:pPr algn="just" defTabSz="457200"/>
            <a:r>
              <a:rPr lang="en-IN" sz="2800" dirty="0">
                <a:solidFill>
                  <a:srgbClr val="FFFFFF"/>
                </a:solidFill>
                <a:latin typeface="Times New Roman" panose="02020603050405020304" pitchFamily="18" charset="0"/>
                <a:cs typeface="Times New Roman" panose="02020603050405020304" pitchFamily="18" charset="0"/>
              </a:rPr>
              <a:t>Post prandial distress and distension, nausea, vomiting, constipation, colicky pain, </a:t>
            </a:r>
            <a:r>
              <a:rPr lang="en-IN" sz="2800" dirty="0" err="1">
                <a:solidFill>
                  <a:srgbClr val="FFFFFF"/>
                </a:solidFill>
                <a:latin typeface="Times New Roman" panose="02020603050405020304" pitchFamily="18" charset="0"/>
                <a:cs typeface="Times New Roman" panose="02020603050405020304" pitchFamily="18" charset="0"/>
              </a:rPr>
              <a:t>borborygmi</a:t>
            </a:r>
            <a:r>
              <a:rPr lang="en-IN" sz="2800" dirty="0">
                <a:solidFill>
                  <a:srgbClr val="FFFFFF"/>
                </a:solidFill>
                <a:latin typeface="Times New Roman" panose="02020603050405020304" pitchFamily="18" charset="0"/>
                <a:cs typeface="Times New Roman" panose="02020603050405020304" pitchFamily="18" charset="0"/>
              </a:rPr>
              <a:t>, and visible peristalsis. A tender lump may be palpable in the right</a:t>
            </a:r>
          </a:p>
          <a:p>
            <a:pPr algn="just" defTabSz="457200"/>
            <a:r>
              <a:rPr lang="en-IN" sz="2800" dirty="0">
                <a:solidFill>
                  <a:srgbClr val="FFFFFF"/>
                </a:solidFill>
                <a:latin typeface="Times New Roman" panose="02020603050405020304" pitchFamily="18" charset="0"/>
                <a:cs typeface="Times New Roman" panose="02020603050405020304" pitchFamily="18" charset="0"/>
              </a:rPr>
              <a:t>iliac fossa.</a:t>
            </a:r>
          </a:p>
        </p:txBody>
      </p:sp>
    </p:spTree>
    <p:extLst>
      <p:ext uri="{BB962C8B-B14F-4D97-AF65-F5344CB8AC3E}">
        <p14:creationId xmlns:p14="http://schemas.microsoft.com/office/powerpoint/2010/main" val="135000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27</a:t>
            </a:fld>
            <a:endParaRPr lang="en-US" dirty="0">
              <a:solidFill>
                <a:srgbClr val="FFFFFF">
                  <a:alpha val="20000"/>
                </a:srgbClr>
              </a:solidFill>
            </a:endParaRPr>
          </a:p>
        </p:txBody>
      </p:sp>
      <p:sp>
        <p:nvSpPr>
          <p:cNvPr id="5" name="Rectangle 4"/>
          <p:cNvSpPr/>
          <p:nvPr/>
        </p:nvSpPr>
        <p:spPr>
          <a:xfrm>
            <a:off x="152400" y="182546"/>
            <a:ext cx="11936506" cy="6124754"/>
          </a:xfrm>
          <a:prstGeom prst="rect">
            <a:avLst/>
          </a:prstGeom>
        </p:spPr>
        <p:txBody>
          <a:bodyPr wrap="square">
            <a:spAutoFit/>
          </a:bodyPr>
          <a:lstStyle/>
          <a:p>
            <a:pPr algn="just" defTabSz="457200"/>
            <a:r>
              <a:rPr lang="en-IN" sz="2800" b="1" dirty="0">
                <a:solidFill>
                  <a:srgbClr val="000000"/>
                </a:solidFill>
                <a:latin typeface="Times New Roman" panose="02020603050405020304" pitchFamily="18" charset="0"/>
                <a:cs typeface="Times New Roman" panose="02020603050405020304" pitchFamily="18" charset="0"/>
              </a:rPr>
              <a:t>4. Involvement of adjacent tissues</a:t>
            </a:r>
            <a:r>
              <a:rPr lang="en-IN" sz="2800" b="1" dirty="0">
                <a:solidFill>
                  <a:srgbClr val="FFFFFF"/>
                </a:solidFill>
                <a:latin typeface="Times New Roman" panose="02020603050405020304" pitchFamily="18" charset="0"/>
                <a:cs typeface="Times New Roman" panose="02020603050405020304" pitchFamily="18" charset="0"/>
              </a:rPr>
              <a:t> </a:t>
            </a:r>
            <a:r>
              <a:rPr lang="en-IN" sz="2800" dirty="0">
                <a:solidFill>
                  <a:srgbClr val="FFFFFF"/>
                </a:solidFill>
                <a:latin typeface="Times New Roman" panose="02020603050405020304" pitchFamily="18" charset="0"/>
                <a:cs typeface="Times New Roman" panose="02020603050405020304" pitchFamily="18" charset="0"/>
              </a:rPr>
              <a:t>like peritoneum and lymph nodes lead to the formation of localized or free ascites. Single or multiple masses in the abdomen,</a:t>
            </a:r>
          </a:p>
          <a:p>
            <a:pPr algn="just" defTabSz="457200"/>
            <a:r>
              <a:rPr lang="en-IN" sz="2800" dirty="0">
                <a:solidFill>
                  <a:srgbClr val="FFFFFF"/>
                </a:solidFill>
                <a:latin typeface="Times New Roman" panose="02020603050405020304" pitchFamily="18" charset="0"/>
                <a:cs typeface="Times New Roman" panose="02020603050405020304" pitchFamily="18" charset="0"/>
              </a:rPr>
              <a:t>enlarged lymph nodes, and matted intestinal loops may be present. Extension of the disease to the pelvic adnexa gives rise to the formation of </a:t>
            </a:r>
            <a:r>
              <a:rPr lang="en-IN" sz="2800" dirty="0" err="1">
                <a:solidFill>
                  <a:srgbClr val="FFFFFF"/>
                </a:solidFill>
                <a:latin typeface="Times New Roman" panose="02020603050405020304" pitchFamily="18" charset="0"/>
                <a:cs typeface="Times New Roman" panose="02020603050405020304" pitchFamily="18" charset="0"/>
              </a:rPr>
              <a:t>tubo</a:t>
            </a:r>
            <a:r>
              <a:rPr lang="en-IN" sz="2800" dirty="0">
                <a:solidFill>
                  <a:srgbClr val="FFFFFF"/>
                </a:solidFill>
                <a:latin typeface="Times New Roman" panose="02020603050405020304" pitchFamily="18" charset="0"/>
                <a:cs typeface="Times New Roman" panose="02020603050405020304" pitchFamily="18" charset="0"/>
              </a:rPr>
              <a:t>-ovarian</a:t>
            </a:r>
          </a:p>
          <a:p>
            <a:pPr algn="just" defTabSz="457200"/>
            <a:r>
              <a:rPr lang="en-IN" sz="2800" dirty="0">
                <a:solidFill>
                  <a:srgbClr val="FFFFFF"/>
                </a:solidFill>
                <a:latin typeface="Times New Roman" panose="02020603050405020304" pitchFamily="18" charset="0"/>
                <a:cs typeface="Times New Roman" panose="02020603050405020304" pitchFamily="18" charset="0"/>
              </a:rPr>
              <a:t>masses.</a:t>
            </a:r>
          </a:p>
          <a:p>
            <a:pPr algn="just" defTabSz="457200"/>
            <a:r>
              <a:rPr lang="en-IN" sz="2800" b="1" dirty="0">
                <a:solidFill>
                  <a:srgbClr val="000000"/>
                </a:solidFill>
                <a:latin typeface="Times New Roman" panose="02020603050405020304" pitchFamily="18" charset="0"/>
                <a:cs typeface="Times New Roman" panose="02020603050405020304" pitchFamily="18" charset="0"/>
              </a:rPr>
              <a:t>5. Symptoms produced by tuberculosis in other parts of the body</a:t>
            </a:r>
          </a:p>
          <a:p>
            <a:pPr algn="just" defTabSz="457200"/>
            <a:endParaRPr lang="en-IN" sz="2800" b="1" dirty="0">
              <a:solidFill>
                <a:srgbClr val="000000"/>
              </a:solidFill>
              <a:latin typeface="Times New Roman" panose="02020603050405020304" pitchFamily="18" charset="0"/>
              <a:cs typeface="Times New Roman" panose="02020603050405020304" pitchFamily="18" charset="0"/>
            </a:endParaRPr>
          </a:p>
          <a:p>
            <a:pPr marL="4114800" lvl="8" indent="-457200" defTabSz="457200">
              <a:buFont typeface="Wingdings" panose="05000000000000000000" pitchFamily="2" charset="2"/>
              <a:buChar char="Ø"/>
            </a:pPr>
            <a:r>
              <a:rPr lang="en-IN" sz="2800" b="1" dirty="0">
                <a:solidFill>
                  <a:srgbClr val="FFFFFF"/>
                </a:solidFill>
                <a:latin typeface="Times New Roman" panose="02020603050405020304" pitchFamily="18" charset="0"/>
                <a:cs typeface="Times New Roman" panose="02020603050405020304" pitchFamily="18" charset="0"/>
              </a:rPr>
              <a:t>Abdominal pain,</a:t>
            </a:r>
          </a:p>
          <a:p>
            <a:pPr marL="4114800" lvl="8" indent="-457200" defTabSz="457200">
              <a:buFont typeface="Wingdings" panose="05000000000000000000" pitchFamily="2" charset="2"/>
              <a:buChar char="Ø"/>
            </a:pPr>
            <a:r>
              <a:rPr lang="en-IN" sz="2800" b="1" dirty="0">
                <a:solidFill>
                  <a:srgbClr val="FFFFFF"/>
                </a:solidFill>
                <a:latin typeface="Times New Roman" panose="02020603050405020304" pitchFamily="18" charset="0"/>
                <a:cs typeface="Times New Roman" panose="02020603050405020304" pitchFamily="18" charset="0"/>
              </a:rPr>
              <a:t>Weight loss and </a:t>
            </a:r>
          </a:p>
          <a:p>
            <a:pPr marL="4114800" lvl="8" indent="-457200" defTabSz="457200">
              <a:buFont typeface="Wingdings" panose="05000000000000000000" pitchFamily="2" charset="2"/>
              <a:buChar char="Ø"/>
            </a:pPr>
            <a:r>
              <a:rPr lang="en-IN" sz="2800" b="1" dirty="0" err="1">
                <a:solidFill>
                  <a:srgbClr val="FFFFFF"/>
                </a:solidFill>
                <a:latin typeface="Times New Roman" panose="02020603050405020304" pitchFamily="18" charset="0"/>
                <a:cs typeface="Times New Roman" panose="02020603050405020304" pitchFamily="18" charset="0"/>
              </a:rPr>
              <a:t>Diarrhea</a:t>
            </a:r>
            <a:r>
              <a:rPr lang="en-IN" sz="2800" b="1" dirty="0">
                <a:solidFill>
                  <a:srgbClr val="FFFFFF"/>
                </a:solidFill>
                <a:latin typeface="Times New Roman" panose="02020603050405020304" pitchFamily="18" charset="0"/>
                <a:cs typeface="Times New Roman" panose="02020603050405020304" pitchFamily="18" charset="0"/>
              </a:rPr>
              <a:t> </a:t>
            </a:r>
          </a:p>
          <a:p>
            <a:pPr algn="r" defTabSz="457200"/>
            <a:r>
              <a:rPr lang="en-IN" sz="2800" b="1" dirty="0">
                <a:solidFill>
                  <a:srgbClr val="FFFFFF"/>
                </a:solidFill>
                <a:latin typeface="Times New Roman" panose="02020603050405020304" pitchFamily="18" charset="0"/>
                <a:cs typeface="Times New Roman" panose="02020603050405020304" pitchFamily="18" charset="0"/>
              </a:rPr>
              <a:t>-triad of intestinal tuberculosis.</a:t>
            </a:r>
          </a:p>
          <a:p>
            <a:pPr algn="just" defTabSz="457200"/>
            <a:endParaRPr lang="en-IN" sz="2800" b="1" dirty="0">
              <a:solidFill>
                <a:srgbClr val="000000"/>
              </a:solidFill>
              <a:latin typeface="Times New Roman" panose="02020603050405020304" pitchFamily="18" charset="0"/>
              <a:cs typeface="Times New Roman" panose="02020603050405020304" pitchFamily="18" charset="0"/>
            </a:endParaRPr>
          </a:p>
          <a:p>
            <a:pPr algn="just" defTabSz="457200"/>
            <a:endParaRPr lang="en-IN" sz="2800" b="1" dirty="0">
              <a:solidFill>
                <a:srgbClr val="000000"/>
              </a:solidFill>
              <a:latin typeface="Times New Roman" panose="02020603050405020304" pitchFamily="18" charset="0"/>
              <a:cs typeface="Times New Roman" panose="02020603050405020304" pitchFamily="18" charset="0"/>
            </a:endParaRPr>
          </a:p>
          <a:p>
            <a:pPr algn="just" defTabSz="457200"/>
            <a:endParaRPr lang="en-IN"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58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3</a:t>
            </a:fld>
            <a:endParaRPr lang="en-US" dirty="0">
              <a:solidFill>
                <a:srgbClr val="FFFFFF">
                  <a:alpha val="20000"/>
                </a:srgbClr>
              </a:solidFill>
            </a:endParaRPr>
          </a:p>
        </p:txBody>
      </p:sp>
      <p:sp>
        <p:nvSpPr>
          <p:cNvPr id="5" name="Rectangle 4"/>
          <p:cNvSpPr/>
          <p:nvPr/>
        </p:nvSpPr>
        <p:spPr>
          <a:xfrm>
            <a:off x="0" y="212376"/>
            <a:ext cx="3042821" cy="553998"/>
          </a:xfrm>
          <a:prstGeom prst="rect">
            <a:avLst/>
          </a:prstGeom>
        </p:spPr>
        <p:txBody>
          <a:bodyPr wrap="none">
            <a:spAutoFit/>
          </a:bodyPr>
          <a:lstStyle/>
          <a:p>
            <a:pPr defTabSz="457200"/>
            <a:r>
              <a:rPr lang="en-IN" sz="3000" dirty="0">
                <a:solidFill>
                  <a:srgbClr val="000000"/>
                </a:solidFill>
                <a:latin typeface="Times New Roman" panose="02020603050405020304" pitchFamily="18" charset="0"/>
                <a:cs typeface="Times New Roman" panose="02020603050405020304" pitchFamily="18" charset="0"/>
              </a:rPr>
              <a:t>1. Crohn's Disease</a:t>
            </a:r>
          </a:p>
        </p:txBody>
      </p:sp>
      <p:sp>
        <p:nvSpPr>
          <p:cNvPr id="6" name="Rectangle 5"/>
          <p:cNvSpPr/>
          <p:nvPr/>
        </p:nvSpPr>
        <p:spPr>
          <a:xfrm>
            <a:off x="0" y="832122"/>
            <a:ext cx="12192000" cy="5509200"/>
          </a:xfrm>
          <a:prstGeom prst="rect">
            <a:avLst/>
          </a:prstGeom>
        </p:spPr>
        <p:txBody>
          <a:bodyPr wrap="square">
            <a:spAutoFit/>
          </a:bodyPr>
          <a:lstStyle/>
          <a:p>
            <a:pPr algn="just" defTabSz="457200"/>
            <a:r>
              <a:rPr lang="en-IN" sz="3200" dirty="0">
                <a:solidFill>
                  <a:srgbClr val="FFFFFF"/>
                </a:solidFill>
                <a:latin typeface="Times New Roman" panose="02020603050405020304" pitchFamily="18" charset="0"/>
                <a:cs typeface="Times New Roman" panose="02020603050405020304" pitchFamily="18" charset="0"/>
              </a:rPr>
              <a:t>Crohn's disease is a transmural process that can result in mucosal inflammation and ulceration, </a:t>
            </a:r>
            <a:r>
              <a:rPr lang="en-IN" sz="3200" dirty="0" err="1">
                <a:solidFill>
                  <a:srgbClr val="FFFFFF"/>
                </a:solidFill>
                <a:latin typeface="Times New Roman" panose="02020603050405020304" pitchFamily="18" charset="0"/>
                <a:cs typeface="Times New Roman" panose="02020603050405020304" pitchFamily="18" charset="0"/>
              </a:rPr>
              <a:t>stricturing</a:t>
            </a:r>
            <a:r>
              <a:rPr lang="en-IN" sz="3200" dirty="0">
                <a:solidFill>
                  <a:srgbClr val="FFFFFF"/>
                </a:solidFill>
                <a:latin typeface="Times New Roman" panose="02020603050405020304" pitchFamily="18" charset="0"/>
                <a:cs typeface="Times New Roman" panose="02020603050405020304" pitchFamily="18" charset="0"/>
              </a:rPr>
              <a:t>, fistula development, and abscess formation. Cigarette smoking is strongly associated.</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a:p>
            <a:pPr algn="just" defTabSz="457200"/>
            <a:r>
              <a:rPr lang="en-IN" sz="3200" dirty="0">
                <a:solidFill>
                  <a:srgbClr val="FFFFFF"/>
                </a:solidFill>
                <a:latin typeface="Times New Roman" panose="02020603050405020304" pitchFamily="18" charset="0"/>
                <a:cs typeface="Times New Roman" panose="02020603050405020304" pitchFamily="18" charset="0"/>
              </a:rPr>
              <a:t>Crohn's disease involve the small bowel only, most commonly the terminal ileum </a:t>
            </a:r>
            <a:r>
              <a:rPr lang="en-IN" sz="3200" dirty="0">
                <a:solidFill>
                  <a:srgbClr val="000000"/>
                </a:solidFill>
                <a:latin typeface="Times New Roman" panose="02020603050405020304" pitchFamily="18" charset="0"/>
                <a:cs typeface="Times New Roman" panose="02020603050405020304" pitchFamily="18" charset="0"/>
              </a:rPr>
              <a:t>(ileitis). </a:t>
            </a:r>
            <a:r>
              <a:rPr lang="en-IN" sz="3200" dirty="0">
                <a:solidFill>
                  <a:srgbClr val="FFFFFF"/>
                </a:solidFill>
                <a:latin typeface="Times New Roman" panose="02020603050405020304" pitchFamily="18" charset="0"/>
                <a:cs typeface="Times New Roman" panose="02020603050405020304" pitchFamily="18" charset="0"/>
              </a:rPr>
              <a:t>Half of all cases involve the small bowel and colon, most often the terminal ileum and adjacent proximal </a:t>
            </a:r>
            <a:r>
              <a:rPr lang="en-IN" sz="3200" dirty="0">
                <a:solidFill>
                  <a:srgbClr val="000000"/>
                </a:solidFill>
                <a:latin typeface="Times New Roman" panose="02020603050405020304" pitchFamily="18" charset="0"/>
                <a:cs typeface="Times New Roman" panose="02020603050405020304" pitchFamily="18" charset="0"/>
              </a:rPr>
              <a:t>ascending colon (</a:t>
            </a:r>
            <a:r>
              <a:rPr lang="en-IN" sz="3200" dirty="0" err="1">
                <a:solidFill>
                  <a:srgbClr val="000000"/>
                </a:solidFill>
                <a:latin typeface="Times New Roman" panose="02020603050405020304" pitchFamily="18" charset="0"/>
                <a:cs typeface="Times New Roman" panose="02020603050405020304" pitchFamily="18" charset="0"/>
              </a:rPr>
              <a:t>ileocolitis</a:t>
            </a:r>
            <a:r>
              <a:rPr lang="en-IN" sz="3200" dirty="0">
                <a:solidFill>
                  <a:srgbClr val="000000"/>
                </a:solidFill>
                <a:latin typeface="Times New Roman" panose="02020603050405020304" pitchFamily="18" charset="0"/>
                <a:cs typeface="Times New Roman" panose="02020603050405020304" pitchFamily="18" charset="0"/>
              </a:rPr>
              <a:t>)</a:t>
            </a:r>
            <a:r>
              <a:rPr lang="en-IN" sz="3200" dirty="0">
                <a:solidFill>
                  <a:srgbClr val="FFFFFF"/>
                </a:solidFill>
                <a:latin typeface="Times New Roman" panose="02020603050405020304" pitchFamily="18" charset="0"/>
                <a:cs typeface="Times New Roman" panose="02020603050405020304" pitchFamily="18" charset="0"/>
              </a:rPr>
              <a:t>. In 20% of cases, the colon alone is affected. One-third of patients have associated perianal disease</a:t>
            </a:r>
            <a:r>
              <a:rPr lang="en-IN" sz="3200" dirty="0">
                <a:solidFill>
                  <a:srgbClr val="000000"/>
                </a:solidFill>
                <a:latin typeface="Times New Roman" panose="02020603050405020304" pitchFamily="18" charset="0"/>
                <a:cs typeface="Times New Roman" panose="02020603050405020304" pitchFamily="18" charset="0"/>
              </a:rPr>
              <a:t> (fistulas, fissures, abscesses). </a:t>
            </a:r>
            <a:r>
              <a:rPr lang="en-IN" sz="3200" dirty="0">
                <a:solidFill>
                  <a:srgbClr val="FFFFFF"/>
                </a:solidFill>
                <a:latin typeface="Times New Roman" panose="02020603050405020304" pitchFamily="18" charset="0"/>
                <a:cs typeface="Times New Roman" panose="02020603050405020304" pitchFamily="18" charset="0"/>
              </a:rPr>
              <a:t>A small number of patients have involvement of the mouth </a:t>
            </a:r>
            <a:r>
              <a:rPr lang="en-IN" sz="3200" dirty="0">
                <a:solidFill>
                  <a:srgbClr val="000000"/>
                </a:solidFill>
                <a:latin typeface="Times New Roman" panose="02020603050405020304" pitchFamily="18" charset="0"/>
                <a:cs typeface="Times New Roman" panose="02020603050405020304" pitchFamily="18" charset="0"/>
              </a:rPr>
              <a:t>(</a:t>
            </a:r>
            <a:r>
              <a:rPr lang="en-IN" sz="3200" dirty="0" err="1">
                <a:solidFill>
                  <a:srgbClr val="000000"/>
                </a:solidFill>
                <a:latin typeface="Times New Roman" panose="02020603050405020304" pitchFamily="18" charset="0"/>
                <a:cs typeface="Times New Roman" panose="02020603050405020304" pitchFamily="18" charset="0"/>
              </a:rPr>
              <a:t>aphthous</a:t>
            </a:r>
            <a:r>
              <a:rPr lang="en-IN" sz="3200" dirty="0">
                <a:solidFill>
                  <a:srgbClr val="000000"/>
                </a:solidFill>
                <a:latin typeface="Times New Roman" panose="02020603050405020304" pitchFamily="18" charset="0"/>
                <a:cs typeface="Times New Roman" panose="02020603050405020304" pitchFamily="18" charset="0"/>
              </a:rPr>
              <a:t> ulcers) </a:t>
            </a:r>
            <a:r>
              <a:rPr lang="en-IN" sz="3200" dirty="0">
                <a:solidFill>
                  <a:srgbClr val="FFFFFF"/>
                </a:solidFill>
                <a:latin typeface="Times New Roman" panose="02020603050405020304" pitchFamily="18" charset="0"/>
                <a:cs typeface="Times New Roman" panose="02020603050405020304" pitchFamily="18" charset="0"/>
              </a:rPr>
              <a:t>or upper intestinal tract.</a:t>
            </a:r>
          </a:p>
        </p:txBody>
      </p:sp>
    </p:spTree>
    <p:extLst>
      <p:ext uri="{BB962C8B-B14F-4D97-AF65-F5344CB8AC3E}">
        <p14:creationId xmlns:p14="http://schemas.microsoft.com/office/powerpoint/2010/main" val="3234660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4</a:t>
            </a:fld>
            <a:endParaRPr lang="en-US" dirty="0">
              <a:solidFill>
                <a:srgbClr val="FFFFFF">
                  <a:alpha val="20000"/>
                </a:srgbClr>
              </a:solidFill>
            </a:endParaRPr>
          </a:p>
        </p:txBody>
      </p:sp>
      <p:sp>
        <p:nvSpPr>
          <p:cNvPr id="5" name="Rectangle 4"/>
          <p:cNvSpPr/>
          <p:nvPr/>
        </p:nvSpPr>
        <p:spPr>
          <a:xfrm>
            <a:off x="112295" y="224589"/>
            <a:ext cx="12079705" cy="4524315"/>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Clinical Findings</a:t>
            </a:r>
          </a:p>
          <a:p>
            <a:pPr marL="514350" indent="-514350" algn="just" defTabSz="457200">
              <a:buFontTx/>
              <a:buAutoNum type="alphaUcPeriod"/>
            </a:pPr>
            <a:r>
              <a:rPr lang="en-IN" sz="3200" dirty="0">
                <a:solidFill>
                  <a:srgbClr val="000000"/>
                </a:solidFill>
                <a:latin typeface="Times New Roman" panose="02020603050405020304" pitchFamily="18" charset="0"/>
                <a:cs typeface="Times New Roman" panose="02020603050405020304" pitchFamily="18" charset="0"/>
              </a:rPr>
              <a:t>SYMPTOMS AND SIGNS</a:t>
            </a:r>
          </a:p>
          <a:p>
            <a:pPr algn="just" defTabSz="457200"/>
            <a:endParaRPr lang="en-IN" sz="3200" dirty="0">
              <a:solidFill>
                <a:srgbClr val="000000"/>
              </a:solidFill>
              <a:latin typeface="Times New Roman" panose="02020603050405020304" pitchFamily="18" charset="0"/>
              <a:cs typeface="Times New Roman" panose="02020603050405020304" pitchFamily="18" charset="0"/>
            </a:endParaRPr>
          </a:p>
          <a:p>
            <a:pPr algn="just" defTabSz="457200"/>
            <a:r>
              <a:rPr lang="en-IN" sz="3200" dirty="0">
                <a:solidFill>
                  <a:srgbClr val="FFFFFF"/>
                </a:solidFill>
                <a:latin typeface="Times New Roman" panose="02020603050405020304" pitchFamily="18" charset="0"/>
                <a:cs typeface="Times New Roman" panose="02020603050405020304" pitchFamily="18" charset="0"/>
              </a:rPr>
              <a:t>Because of the variable location of involvement and severity of inflammation, Crohn's disease may present with a variety of symptoms and signs. In eliciting the history, the clinician should take particular note of fevers, the patient's general sense of well-being, the presence of abdominal pain, the number of liquid bowel movements per day, and prior surgical resections. </a:t>
            </a:r>
          </a:p>
        </p:txBody>
      </p:sp>
    </p:spTree>
    <p:extLst>
      <p:ext uri="{BB962C8B-B14F-4D97-AF65-F5344CB8AC3E}">
        <p14:creationId xmlns:p14="http://schemas.microsoft.com/office/powerpoint/2010/main" val="1316916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5</a:t>
            </a:fld>
            <a:endParaRPr lang="en-US" dirty="0">
              <a:solidFill>
                <a:srgbClr val="FFFFFF">
                  <a:alpha val="20000"/>
                </a:srgbClr>
              </a:solidFill>
            </a:endParaRPr>
          </a:p>
        </p:txBody>
      </p:sp>
      <p:sp>
        <p:nvSpPr>
          <p:cNvPr id="5" name="Rectangle 4"/>
          <p:cNvSpPr/>
          <p:nvPr/>
        </p:nvSpPr>
        <p:spPr>
          <a:xfrm>
            <a:off x="4010" y="54629"/>
            <a:ext cx="11726779" cy="4524315"/>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1. Chronic inflammatory disease</a:t>
            </a:r>
          </a:p>
          <a:p>
            <a:pPr algn="just" defTabSz="457200"/>
            <a:r>
              <a:rPr lang="en-IN" sz="3200" dirty="0">
                <a:solidFill>
                  <a:srgbClr val="FFFFFF"/>
                </a:solidFill>
                <a:latin typeface="Times New Roman" panose="02020603050405020304" pitchFamily="18" charset="0"/>
                <a:cs typeface="Times New Roman" panose="02020603050405020304" pitchFamily="18" charset="0"/>
              </a:rPr>
              <a:t>This is the most common presentation and is often seen in patients with ileitis or </a:t>
            </a:r>
            <a:r>
              <a:rPr lang="en-IN" sz="3200" dirty="0" err="1">
                <a:solidFill>
                  <a:srgbClr val="FFFFFF"/>
                </a:solidFill>
                <a:latin typeface="Times New Roman" panose="02020603050405020304" pitchFamily="18" charset="0"/>
                <a:cs typeface="Times New Roman" panose="02020603050405020304" pitchFamily="18" charset="0"/>
              </a:rPr>
              <a:t>ileocolitis</a:t>
            </a:r>
            <a:r>
              <a:rPr lang="en-IN" sz="3200" dirty="0">
                <a:solidFill>
                  <a:srgbClr val="FFFFFF"/>
                </a:solidFill>
                <a:latin typeface="Times New Roman" panose="02020603050405020304" pitchFamily="18" charset="0"/>
                <a:cs typeface="Times New Roman" panose="02020603050405020304" pitchFamily="18" charset="0"/>
              </a:rPr>
              <a:t>. Patients report low-grade fever, malaise, weight loss, and loss of energy. There may be </a:t>
            </a:r>
            <a:r>
              <a:rPr lang="en-IN" sz="3200" dirty="0" err="1">
                <a:solidFill>
                  <a:srgbClr val="FFFFFF"/>
                </a:solidFill>
                <a:latin typeface="Times New Roman" panose="02020603050405020304" pitchFamily="18" charset="0"/>
                <a:cs typeface="Times New Roman" panose="02020603050405020304" pitchFamily="18" charset="0"/>
              </a:rPr>
              <a:t>diarrhea</a:t>
            </a:r>
            <a:r>
              <a:rPr lang="en-IN" sz="3200" dirty="0">
                <a:solidFill>
                  <a:srgbClr val="FFFFFF"/>
                </a:solidFill>
                <a:latin typeface="Times New Roman" panose="02020603050405020304" pitchFamily="18" charset="0"/>
                <a:cs typeface="Times New Roman" panose="02020603050405020304" pitchFamily="18" charset="0"/>
              </a:rPr>
              <a:t>, which is </a:t>
            </a:r>
            <a:r>
              <a:rPr lang="en-IN" sz="3200" dirty="0" err="1">
                <a:solidFill>
                  <a:srgbClr val="FFFFFF"/>
                </a:solidFill>
                <a:latin typeface="Times New Roman" panose="02020603050405020304" pitchFamily="18" charset="0"/>
                <a:cs typeface="Times New Roman" panose="02020603050405020304" pitchFamily="18" charset="0"/>
              </a:rPr>
              <a:t>nonbloody</a:t>
            </a:r>
            <a:r>
              <a:rPr lang="en-IN" sz="3200" dirty="0">
                <a:solidFill>
                  <a:srgbClr val="FFFFFF"/>
                </a:solidFill>
                <a:latin typeface="Times New Roman" panose="02020603050405020304" pitchFamily="18" charset="0"/>
                <a:cs typeface="Times New Roman" panose="02020603050405020304" pitchFamily="18" charset="0"/>
              </a:rPr>
              <a:t> and often intermittent. Cramping or steady right lower quadrant or periumbilical pain is present. Physical examination reveals focal tenderness, usually in the right lower quadrant. A palpable, tender mass that represents thickened or matted loops of inflamed intestine may be present in the lower abdomen</a:t>
            </a:r>
          </a:p>
        </p:txBody>
      </p:sp>
      <p:sp>
        <p:nvSpPr>
          <p:cNvPr id="6" name="Rectangle 5"/>
          <p:cNvSpPr/>
          <p:nvPr/>
        </p:nvSpPr>
        <p:spPr>
          <a:xfrm>
            <a:off x="4010" y="4512828"/>
            <a:ext cx="12039600" cy="2062103"/>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2. Intestinal obstruction</a:t>
            </a:r>
          </a:p>
          <a:p>
            <a:pPr algn="just" defTabSz="457200"/>
            <a:r>
              <a:rPr lang="en-IN" sz="3200" dirty="0">
                <a:solidFill>
                  <a:srgbClr val="FFFFFF"/>
                </a:solidFill>
                <a:latin typeface="Times New Roman" panose="02020603050405020304" pitchFamily="18" charset="0"/>
                <a:cs typeface="Times New Roman" panose="02020603050405020304" pitchFamily="18" charset="0"/>
              </a:rPr>
              <a:t>Narrowing of the small bowel may occur as a result of inflammation, spasm, or fibrotic stenosis. Patients report postprandial bloating, cramping pains, and loud </a:t>
            </a:r>
            <a:r>
              <a:rPr lang="en-IN" sz="3200" dirty="0" err="1">
                <a:solidFill>
                  <a:srgbClr val="FFFFFF"/>
                </a:solidFill>
                <a:latin typeface="Times New Roman" panose="02020603050405020304" pitchFamily="18" charset="0"/>
                <a:cs typeface="Times New Roman" panose="02020603050405020304" pitchFamily="18" charset="0"/>
              </a:rPr>
              <a:t>borborygmi</a:t>
            </a:r>
            <a:r>
              <a:rPr lang="en-IN" sz="3200" dirty="0">
                <a:solidFill>
                  <a:srgbClr val="FFFFFF"/>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9972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6</a:t>
            </a:fld>
            <a:endParaRPr lang="en-US" dirty="0">
              <a:solidFill>
                <a:srgbClr val="FFFFFF">
                  <a:alpha val="20000"/>
                </a:srgbClr>
              </a:solidFill>
            </a:endParaRPr>
          </a:p>
        </p:txBody>
      </p:sp>
      <p:sp>
        <p:nvSpPr>
          <p:cNvPr id="5" name="Rectangle 4"/>
          <p:cNvSpPr/>
          <p:nvPr/>
        </p:nvSpPr>
        <p:spPr>
          <a:xfrm>
            <a:off x="0" y="746182"/>
            <a:ext cx="12192000" cy="3046988"/>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3. </a:t>
            </a:r>
            <a:r>
              <a:rPr lang="en-IN" sz="3200" dirty="0" err="1">
                <a:solidFill>
                  <a:srgbClr val="000000"/>
                </a:solidFill>
                <a:latin typeface="Times New Roman" panose="02020603050405020304" pitchFamily="18" charset="0"/>
                <a:cs typeface="Times New Roman" panose="02020603050405020304" pitchFamily="18" charset="0"/>
              </a:rPr>
              <a:t>Fistulization</a:t>
            </a:r>
            <a:r>
              <a:rPr lang="en-IN" sz="3200" dirty="0">
                <a:solidFill>
                  <a:srgbClr val="000000"/>
                </a:solidFill>
                <a:latin typeface="Times New Roman" panose="02020603050405020304" pitchFamily="18" charset="0"/>
                <a:cs typeface="Times New Roman" panose="02020603050405020304" pitchFamily="18" charset="0"/>
              </a:rPr>
              <a:t> with or without infection</a:t>
            </a:r>
          </a:p>
          <a:p>
            <a:pPr algn="just" defTabSz="457200"/>
            <a:r>
              <a:rPr lang="en-IN" sz="3200" dirty="0">
                <a:solidFill>
                  <a:srgbClr val="FFFFFF"/>
                </a:solidFill>
                <a:latin typeface="Times New Roman" panose="02020603050405020304" pitchFamily="18" charset="0"/>
                <a:cs typeface="Times New Roman" panose="02020603050405020304" pitchFamily="18" charset="0"/>
              </a:rPr>
              <a:t>A subset of patients develops sinus tracts that penetrate through the bowel and form fistulas to a number of locations. Fistulas to the mesentery are usually asymptomatic but can result in intra-abdominal or retroperitoneal abscesses manifested by fevers, chills, a tender abdominal mass, and </a:t>
            </a:r>
            <a:r>
              <a:rPr lang="en-IN" sz="3200" dirty="0" err="1">
                <a:solidFill>
                  <a:srgbClr val="FFFFFF"/>
                </a:solidFill>
                <a:latin typeface="Times New Roman" panose="02020603050405020304" pitchFamily="18" charset="0"/>
                <a:cs typeface="Times New Roman" panose="02020603050405020304" pitchFamily="18" charset="0"/>
              </a:rPr>
              <a:t>leukocytosis</a:t>
            </a:r>
            <a:r>
              <a:rPr lang="en-IN" sz="3200" dirty="0">
                <a:solidFill>
                  <a:srgbClr val="FFFFFF"/>
                </a:solidFill>
                <a:latin typeface="Times New Roman" panose="02020603050405020304" pitchFamily="18" charset="0"/>
                <a:cs typeface="Times New Roman" panose="02020603050405020304" pitchFamily="18" charset="0"/>
              </a:rPr>
              <a:t>.</a:t>
            </a:r>
          </a:p>
        </p:txBody>
      </p:sp>
      <p:sp>
        <p:nvSpPr>
          <p:cNvPr id="6" name="Rectangle 5"/>
          <p:cNvSpPr/>
          <p:nvPr/>
        </p:nvSpPr>
        <p:spPr>
          <a:xfrm>
            <a:off x="0" y="4071757"/>
            <a:ext cx="12192000" cy="2062103"/>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4. Perianal disease</a:t>
            </a:r>
          </a:p>
          <a:p>
            <a:pPr algn="just" defTabSz="457200"/>
            <a:r>
              <a:rPr lang="en-IN" sz="3200" dirty="0">
                <a:solidFill>
                  <a:srgbClr val="FFFFFF"/>
                </a:solidFill>
                <a:latin typeface="Times New Roman" panose="02020603050405020304" pitchFamily="18" charset="0"/>
                <a:cs typeface="Times New Roman" panose="02020603050405020304" pitchFamily="18" charset="0"/>
              </a:rPr>
              <a:t>One-third of patients with either large or small bowel involvement develop perianal disease manifested by anal fissures, perianal abscesses, and fistulas</a:t>
            </a:r>
          </a:p>
        </p:txBody>
      </p:sp>
    </p:spTree>
    <p:extLst>
      <p:ext uri="{BB962C8B-B14F-4D97-AF65-F5344CB8AC3E}">
        <p14:creationId xmlns:p14="http://schemas.microsoft.com/office/powerpoint/2010/main" val="539637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7</a:t>
            </a:fld>
            <a:endParaRPr lang="en-US" dirty="0">
              <a:solidFill>
                <a:srgbClr val="FFFFFF">
                  <a:alpha val="20000"/>
                </a:srgbClr>
              </a:solidFill>
            </a:endParaRPr>
          </a:p>
        </p:txBody>
      </p:sp>
      <p:sp>
        <p:nvSpPr>
          <p:cNvPr id="6" name="Rectangle 5"/>
          <p:cNvSpPr/>
          <p:nvPr/>
        </p:nvSpPr>
        <p:spPr>
          <a:xfrm>
            <a:off x="140677" y="140677"/>
            <a:ext cx="11929403" cy="3539430"/>
          </a:xfrm>
          <a:prstGeom prst="rect">
            <a:avLst/>
          </a:prstGeom>
        </p:spPr>
        <p:txBody>
          <a:bodyPr wrap="square">
            <a:spAutoFit/>
          </a:bodyPr>
          <a:lstStyle/>
          <a:p>
            <a:pPr algn="just" defTabSz="457200"/>
            <a:r>
              <a:rPr lang="en-IN" sz="3200" dirty="0">
                <a:solidFill>
                  <a:srgbClr val="FFFFFF"/>
                </a:solidFill>
                <a:latin typeface="Times New Roman" panose="02020603050405020304" pitchFamily="18" charset="0"/>
                <a:cs typeface="Times New Roman" panose="02020603050405020304" pitchFamily="18" charset="0"/>
              </a:rPr>
              <a:t>5. </a:t>
            </a:r>
            <a:r>
              <a:rPr lang="en-IN" sz="3200" dirty="0" err="1">
                <a:solidFill>
                  <a:srgbClr val="FFFFFF"/>
                </a:solidFill>
                <a:latin typeface="Times New Roman" panose="02020603050405020304" pitchFamily="18" charset="0"/>
                <a:cs typeface="Times New Roman" panose="02020603050405020304" pitchFamily="18" charset="0"/>
              </a:rPr>
              <a:t>Extraintestinal</a:t>
            </a:r>
            <a:r>
              <a:rPr lang="en-IN" sz="3200" dirty="0">
                <a:solidFill>
                  <a:srgbClr val="FFFFFF"/>
                </a:solidFill>
                <a:latin typeface="Times New Roman" panose="02020603050405020304" pitchFamily="18" charset="0"/>
                <a:cs typeface="Times New Roman" panose="02020603050405020304" pitchFamily="18" charset="0"/>
              </a:rPr>
              <a:t> manifestations—</a:t>
            </a:r>
            <a:r>
              <a:rPr lang="en-IN" sz="3200" dirty="0" err="1">
                <a:solidFill>
                  <a:srgbClr val="FFFFFF"/>
                </a:solidFill>
                <a:latin typeface="Times New Roman" panose="02020603050405020304" pitchFamily="18" charset="0"/>
                <a:cs typeface="Times New Roman" panose="02020603050405020304" pitchFamily="18" charset="0"/>
              </a:rPr>
              <a:t>Extraintestinal</a:t>
            </a:r>
            <a:r>
              <a:rPr lang="en-IN" sz="3200" dirty="0">
                <a:solidFill>
                  <a:srgbClr val="FFFFFF"/>
                </a:solidFill>
                <a:latin typeface="Times New Roman" panose="02020603050405020304" pitchFamily="18" charset="0"/>
                <a:cs typeface="Times New Roman" panose="02020603050405020304" pitchFamily="18" charset="0"/>
              </a:rPr>
              <a:t> manifestations</a:t>
            </a:r>
          </a:p>
          <a:p>
            <a:pPr algn="just" defTabSz="457200"/>
            <a:r>
              <a:rPr lang="en-IN" sz="3200" dirty="0">
                <a:solidFill>
                  <a:srgbClr val="FFFFFF"/>
                </a:solidFill>
                <a:latin typeface="Times New Roman" panose="02020603050405020304" pitchFamily="18" charset="0"/>
                <a:cs typeface="Times New Roman" panose="02020603050405020304" pitchFamily="18" charset="0"/>
              </a:rPr>
              <a:t>may be seen with both Crohn disease and ulcerative colitis. These include </a:t>
            </a:r>
            <a:r>
              <a:rPr lang="en-IN" sz="3200" dirty="0" err="1">
                <a:solidFill>
                  <a:srgbClr val="FFFFFF"/>
                </a:solidFill>
                <a:latin typeface="Times New Roman" panose="02020603050405020304" pitchFamily="18" charset="0"/>
                <a:cs typeface="Times New Roman" panose="02020603050405020304" pitchFamily="18" charset="0"/>
              </a:rPr>
              <a:t>arthralgias</a:t>
            </a:r>
            <a:r>
              <a:rPr lang="en-IN" sz="3200" dirty="0">
                <a:solidFill>
                  <a:srgbClr val="FFFFFF"/>
                </a:solidFill>
                <a:latin typeface="Times New Roman" panose="02020603050405020304" pitchFamily="18" charset="0"/>
                <a:cs typeface="Times New Roman" panose="02020603050405020304" pitchFamily="18" charset="0"/>
              </a:rPr>
              <a:t>, arthritis, iritis or uveitis, pyoderma </a:t>
            </a:r>
            <a:r>
              <a:rPr lang="en-IN" sz="3200" dirty="0" err="1">
                <a:solidFill>
                  <a:srgbClr val="FFFFFF"/>
                </a:solidFill>
                <a:latin typeface="Times New Roman" panose="02020603050405020304" pitchFamily="18" charset="0"/>
                <a:cs typeface="Times New Roman" panose="02020603050405020304" pitchFamily="18" charset="0"/>
              </a:rPr>
              <a:t>gangrenosum</a:t>
            </a:r>
            <a:r>
              <a:rPr lang="en-IN" sz="3200" dirty="0">
                <a:solidFill>
                  <a:srgbClr val="FFFFFF"/>
                </a:solidFill>
                <a:latin typeface="Times New Roman" panose="02020603050405020304" pitchFamily="18" charset="0"/>
                <a:cs typeface="Times New Roman" panose="02020603050405020304" pitchFamily="18" charset="0"/>
              </a:rPr>
              <a:t>, or erythema </a:t>
            </a:r>
            <a:r>
              <a:rPr lang="en-IN" sz="3200" dirty="0" err="1">
                <a:solidFill>
                  <a:srgbClr val="FFFFFF"/>
                </a:solidFill>
                <a:latin typeface="Times New Roman" panose="02020603050405020304" pitchFamily="18" charset="0"/>
                <a:cs typeface="Times New Roman" panose="02020603050405020304" pitchFamily="18" charset="0"/>
              </a:rPr>
              <a:t>nodosum</a:t>
            </a:r>
            <a:r>
              <a:rPr lang="en-IN" sz="3200" dirty="0">
                <a:solidFill>
                  <a:srgbClr val="FFFFFF"/>
                </a:solidFill>
                <a:latin typeface="Times New Roman" panose="02020603050405020304" pitchFamily="18" charset="0"/>
                <a:cs typeface="Times New Roman" panose="02020603050405020304" pitchFamily="18" charset="0"/>
              </a:rPr>
              <a:t>.</a:t>
            </a:r>
          </a:p>
          <a:p>
            <a:pPr algn="just" defTabSz="457200"/>
            <a:r>
              <a:rPr lang="en-IN" sz="3200" dirty="0">
                <a:solidFill>
                  <a:srgbClr val="FFFFFF"/>
                </a:solidFill>
                <a:latin typeface="Times New Roman" panose="02020603050405020304" pitchFamily="18" charset="0"/>
                <a:cs typeface="Times New Roman" panose="02020603050405020304" pitchFamily="18" charset="0"/>
              </a:rPr>
              <a:t>Oral </a:t>
            </a:r>
            <a:r>
              <a:rPr lang="en-IN" sz="3200" dirty="0" err="1">
                <a:solidFill>
                  <a:srgbClr val="FFFFFF"/>
                </a:solidFill>
                <a:latin typeface="Times New Roman" panose="02020603050405020304" pitchFamily="18" charset="0"/>
                <a:cs typeface="Times New Roman" panose="02020603050405020304" pitchFamily="18" charset="0"/>
              </a:rPr>
              <a:t>aphthous</a:t>
            </a:r>
            <a:r>
              <a:rPr lang="en-IN" sz="3200" dirty="0">
                <a:solidFill>
                  <a:srgbClr val="FFFFFF"/>
                </a:solidFill>
                <a:latin typeface="Times New Roman" panose="02020603050405020304" pitchFamily="18" charset="0"/>
                <a:cs typeface="Times New Roman" panose="02020603050405020304" pitchFamily="18" charset="0"/>
              </a:rPr>
              <a:t> lesions are common. There is an increased prevalence of gallstones due to malabsorption of bile salts from the terminal ileum. Nephrolithiasis with urate or calcium oxalate stones may occur.</a:t>
            </a:r>
          </a:p>
        </p:txBody>
      </p:sp>
    </p:spTree>
    <p:extLst>
      <p:ext uri="{BB962C8B-B14F-4D97-AF65-F5344CB8AC3E}">
        <p14:creationId xmlns:p14="http://schemas.microsoft.com/office/powerpoint/2010/main" val="2595944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8</a:t>
            </a:fld>
            <a:endParaRPr lang="en-US" dirty="0">
              <a:solidFill>
                <a:srgbClr val="FFFFFF">
                  <a:alpha val="20000"/>
                </a:srgbClr>
              </a:solidFill>
            </a:endParaRPr>
          </a:p>
        </p:txBody>
      </p:sp>
      <p:sp>
        <p:nvSpPr>
          <p:cNvPr id="5" name="Rectangle 4"/>
          <p:cNvSpPr/>
          <p:nvPr/>
        </p:nvSpPr>
        <p:spPr>
          <a:xfrm>
            <a:off x="203859" y="451447"/>
            <a:ext cx="11486147" cy="5509200"/>
          </a:xfrm>
          <a:prstGeom prst="rect">
            <a:avLst/>
          </a:prstGeom>
        </p:spPr>
        <p:txBody>
          <a:bodyPr wrap="square">
            <a:spAutoFit/>
          </a:bodyPr>
          <a:lstStyle/>
          <a:p>
            <a:pPr algn="just" defTabSz="457200"/>
            <a:r>
              <a:rPr lang="en-IN" sz="3200" dirty="0">
                <a:solidFill>
                  <a:srgbClr val="000000"/>
                </a:solidFill>
                <a:latin typeface="Times New Roman" panose="02020603050405020304" pitchFamily="18" charset="0"/>
                <a:cs typeface="Times New Roman" panose="02020603050405020304" pitchFamily="18" charset="0"/>
              </a:rPr>
              <a:t>Physical Examination</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a:p>
            <a:pPr algn="just" defTabSz="457200"/>
            <a:r>
              <a:rPr lang="en-IN" sz="3200" dirty="0">
                <a:solidFill>
                  <a:srgbClr val="FFFFFF"/>
                </a:solidFill>
                <a:latin typeface="Times New Roman" panose="02020603050405020304" pitchFamily="18" charset="0"/>
                <a:cs typeface="Times New Roman" panose="02020603050405020304" pitchFamily="18" charset="0"/>
              </a:rPr>
              <a:t>Physical examination reveals a tender mass in the right lower quadrant made up of inflamed loops of bowel. </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a:p>
            <a:pPr algn="just" defTabSz="457200"/>
            <a:r>
              <a:rPr lang="en-IN" sz="3200" dirty="0">
                <a:solidFill>
                  <a:srgbClr val="FFFFFF"/>
                </a:solidFill>
                <a:latin typeface="Times New Roman" panose="02020603050405020304" pitchFamily="18" charset="0"/>
                <a:cs typeface="Times New Roman" panose="02020603050405020304" pitchFamily="18" charset="0"/>
              </a:rPr>
              <a:t>Acute ileitis may resemble acute appendicitis and sometimes the diagnosis is made on laparotomy. </a:t>
            </a:r>
          </a:p>
          <a:p>
            <a:pPr algn="just" defTabSz="457200"/>
            <a:endParaRPr lang="en-IN" sz="3200" dirty="0">
              <a:solidFill>
                <a:srgbClr val="FFFFFF"/>
              </a:solidFill>
              <a:latin typeface="Times New Roman" panose="02020603050405020304" pitchFamily="18" charset="0"/>
              <a:cs typeface="Times New Roman" panose="02020603050405020304" pitchFamily="18" charset="0"/>
            </a:endParaRPr>
          </a:p>
          <a:p>
            <a:pPr algn="just" defTabSz="457200"/>
            <a:r>
              <a:rPr lang="en-IN" sz="3200" dirty="0">
                <a:solidFill>
                  <a:srgbClr val="FFFFFF"/>
                </a:solidFill>
                <a:latin typeface="Times New Roman" panose="02020603050405020304" pitchFamily="18" charset="0"/>
                <a:cs typeface="Times New Roman" panose="02020603050405020304" pitchFamily="18" charset="0"/>
              </a:rPr>
              <a:t>Rarely the disease may present as prolonged pyrexia, intestinal obstruction, </a:t>
            </a:r>
            <a:r>
              <a:rPr lang="en-IN" sz="3200" dirty="0" err="1">
                <a:solidFill>
                  <a:srgbClr val="FFFFFF"/>
                </a:solidFill>
                <a:latin typeface="Times New Roman" panose="02020603050405020304" pitchFamily="18" charset="0"/>
                <a:cs typeface="Times New Roman" panose="02020603050405020304" pitchFamily="18" charset="0"/>
              </a:rPr>
              <a:t>fistulization</a:t>
            </a:r>
            <a:r>
              <a:rPr lang="en-IN" sz="3200" dirty="0">
                <a:solidFill>
                  <a:srgbClr val="FFFFFF"/>
                </a:solidFill>
                <a:latin typeface="Times New Roman" panose="02020603050405020304" pitchFamily="18" charset="0"/>
                <a:cs typeface="Times New Roman" panose="02020603050405020304" pitchFamily="18" charset="0"/>
              </a:rPr>
              <a:t>, and malabsorption syndrome. </a:t>
            </a:r>
            <a:r>
              <a:rPr lang="en-IN" sz="3200" dirty="0" err="1">
                <a:solidFill>
                  <a:srgbClr val="FFFFFF"/>
                </a:solidFill>
                <a:latin typeface="Times New Roman" panose="02020603050405020304" pitchFamily="18" charset="0"/>
                <a:cs typeface="Times New Roman" panose="02020603050405020304" pitchFamily="18" charset="0"/>
              </a:rPr>
              <a:t>Enteropathic</a:t>
            </a:r>
            <a:r>
              <a:rPr lang="en-IN" sz="3200" dirty="0">
                <a:solidFill>
                  <a:srgbClr val="FFFFFF"/>
                </a:solidFill>
                <a:latin typeface="Times New Roman" panose="02020603050405020304" pitchFamily="18" charset="0"/>
                <a:cs typeface="Times New Roman" panose="02020603050405020304" pitchFamily="18" charset="0"/>
              </a:rPr>
              <a:t> arthritis is a frequent complication.</a:t>
            </a:r>
          </a:p>
        </p:txBody>
      </p:sp>
    </p:spTree>
    <p:extLst>
      <p:ext uri="{BB962C8B-B14F-4D97-AF65-F5344CB8AC3E}">
        <p14:creationId xmlns:p14="http://schemas.microsoft.com/office/powerpoint/2010/main" val="1545883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FFFFFF">
                    <a:alpha val="80000"/>
                  </a:srgbClr>
                </a:solidFill>
              </a:rPr>
              <a:t>12/04/2018</a:t>
            </a:r>
            <a:endParaRPr lang="en-US" dirty="0">
              <a:solidFill>
                <a:srgbClr val="FFFFFF">
                  <a:alpha val="80000"/>
                </a:srgbClr>
              </a:solidFill>
            </a:endParaRPr>
          </a:p>
        </p:txBody>
      </p:sp>
      <p:sp>
        <p:nvSpPr>
          <p:cNvPr id="3" name="Footer Placeholder 2"/>
          <p:cNvSpPr>
            <a:spLocks noGrp="1"/>
          </p:cNvSpPr>
          <p:nvPr>
            <p:ph type="ftr" sz="quarter" idx="11"/>
          </p:nvPr>
        </p:nvSpPr>
        <p:spPr/>
        <p:txBody>
          <a:bodyPr/>
          <a:lstStyle/>
          <a:p>
            <a:r>
              <a:rPr lang="en-US" smtClean="0">
                <a:solidFill>
                  <a:srgbClr val="FFFFFF">
                    <a:alpha val="80000"/>
                  </a:srgbClr>
                </a:solidFill>
              </a:rPr>
              <a:t>Gastro Intestinal Diseases</a:t>
            </a:r>
            <a:endParaRPr lang="en-US" dirty="0">
              <a:solidFill>
                <a:srgbClr val="FFFFFF">
                  <a:alpha val="8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alpha val="20000"/>
                  </a:srgbClr>
                </a:solidFill>
              </a:rPr>
              <a:pPr/>
              <a:t>9</a:t>
            </a:fld>
            <a:endParaRPr lang="en-US" dirty="0">
              <a:solidFill>
                <a:srgbClr val="FFFFFF">
                  <a:alpha val="20000"/>
                </a:srgbClr>
              </a:solidFill>
            </a:endParaRPr>
          </a:p>
        </p:txBody>
      </p:sp>
      <p:sp>
        <p:nvSpPr>
          <p:cNvPr id="5" name="Rectangle 4"/>
          <p:cNvSpPr/>
          <p:nvPr/>
        </p:nvSpPr>
        <p:spPr>
          <a:xfrm>
            <a:off x="128337" y="144379"/>
            <a:ext cx="12063663" cy="6432530"/>
          </a:xfrm>
          <a:prstGeom prst="rect">
            <a:avLst/>
          </a:prstGeom>
        </p:spPr>
        <p:txBody>
          <a:bodyPr wrap="square">
            <a:spAutoFit/>
          </a:bodyPr>
          <a:lstStyle/>
          <a:p>
            <a:pPr algn="ctr" defTabSz="457200"/>
            <a:r>
              <a:rPr lang="en-IN" sz="2800" dirty="0">
                <a:solidFill>
                  <a:srgbClr val="000000"/>
                </a:solidFill>
                <a:latin typeface="Times New Roman" panose="02020603050405020304" pitchFamily="18" charset="0"/>
                <a:cs typeface="Times New Roman" panose="02020603050405020304" pitchFamily="18" charset="0"/>
              </a:rPr>
              <a:t>Diagnosis</a:t>
            </a:r>
          </a:p>
          <a:p>
            <a:pPr algn="just" defTabSz="457200"/>
            <a:r>
              <a:rPr lang="en-IN" sz="3200" dirty="0">
                <a:solidFill>
                  <a:srgbClr val="000000"/>
                </a:solidFill>
                <a:latin typeface="Times New Roman" panose="02020603050405020304" pitchFamily="18" charset="0"/>
                <a:cs typeface="Times New Roman" panose="02020603050405020304" pitchFamily="18" charset="0"/>
              </a:rPr>
              <a:t>Laboratory investigations </a:t>
            </a:r>
            <a:r>
              <a:rPr lang="en-IN" sz="3200" dirty="0">
                <a:solidFill>
                  <a:srgbClr val="FFFFFF"/>
                </a:solidFill>
                <a:latin typeface="Times New Roman" panose="02020603050405020304" pitchFamily="18" charset="0"/>
                <a:cs typeface="Times New Roman" panose="02020603050405020304" pitchFamily="18" charset="0"/>
              </a:rPr>
              <a:t>are non-specific and are of little value.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The </a:t>
            </a:r>
            <a:r>
              <a:rPr lang="en-IN" sz="3200" dirty="0" err="1">
                <a:solidFill>
                  <a:srgbClr val="FFFFFF"/>
                </a:solidFill>
                <a:latin typeface="Times New Roman" panose="02020603050405020304" pitchFamily="18" charset="0"/>
                <a:cs typeface="Times New Roman" panose="02020603050405020304" pitchFamily="18" charset="0"/>
              </a:rPr>
              <a:t>ESR</a:t>
            </a:r>
            <a:r>
              <a:rPr lang="en-IN" sz="3200" dirty="0">
                <a:solidFill>
                  <a:srgbClr val="FFFFFF"/>
                </a:solidFill>
                <a:latin typeface="Times New Roman" panose="02020603050405020304" pitchFamily="18" charset="0"/>
                <a:cs typeface="Times New Roman" panose="02020603050405020304" pitchFamily="18" charset="0"/>
              </a:rPr>
              <a:t> may be moderately raised. There may be </a:t>
            </a:r>
            <a:r>
              <a:rPr lang="en-IN" sz="3200" dirty="0" err="1">
                <a:solidFill>
                  <a:srgbClr val="FFFFFF"/>
                </a:solidFill>
                <a:latin typeface="Times New Roman" panose="02020603050405020304" pitchFamily="18" charset="0"/>
                <a:cs typeface="Times New Roman" panose="02020603050405020304" pitchFamily="18" charset="0"/>
              </a:rPr>
              <a:t>leukocytosis</a:t>
            </a:r>
            <a:r>
              <a:rPr lang="en-IN" sz="3200" dirty="0">
                <a:solidFill>
                  <a:srgbClr val="FFFFFF"/>
                </a:solidFill>
                <a:latin typeface="Times New Roman" panose="02020603050405020304" pitchFamily="18" charset="0"/>
                <a:cs typeface="Times New Roman" panose="02020603050405020304" pitchFamily="18" charset="0"/>
              </a:rPr>
              <a:t>, </a:t>
            </a:r>
            <a:r>
              <a:rPr lang="en-IN" sz="3200" dirty="0" err="1">
                <a:solidFill>
                  <a:srgbClr val="FFFFFF"/>
                </a:solidFill>
                <a:latin typeface="Times New Roman" panose="02020603050405020304" pitchFamily="18" charset="0"/>
                <a:cs typeface="Times New Roman" panose="02020603050405020304" pitchFamily="18" charset="0"/>
              </a:rPr>
              <a:t>anemia</a:t>
            </a:r>
            <a:r>
              <a:rPr lang="en-IN" sz="3200" dirty="0">
                <a:solidFill>
                  <a:srgbClr val="FFFFFF"/>
                </a:solidFill>
                <a:latin typeface="Times New Roman" panose="02020603050405020304" pitchFamily="18" charset="0"/>
                <a:cs typeface="Times New Roman" panose="02020603050405020304" pitchFamily="18" charset="0"/>
              </a:rPr>
              <a:t>, and presence of occult blood in stools.</a:t>
            </a:r>
          </a:p>
          <a:p>
            <a:pPr algn="just" defTabSz="457200"/>
            <a:r>
              <a:rPr lang="en-IN" sz="3200" dirty="0">
                <a:solidFill>
                  <a:srgbClr val="FFFFFF"/>
                </a:solidFill>
                <a:latin typeface="Times New Roman" panose="02020603050405020304" pitchFamily="18" charset="0"/>
                <a:cs typeface="Times New Roman" panose="02020603050405020304" pitchFamily="18" charset="0"/>
              </a:rPr>
              <a:t>A </a:t>
            </a:r>
            <a:r>
              <a:rPr lang="en-IN" sz="3200" dirty="0">
                <a:solidFill>
                  <a:srgbClr val="000000"/>
                </a:solidFill>
                <a:latin typeface="Times New Roman" panose="02020603050405020304" pitchFamily="18" charset="0"/>
                <a:cs typeface="Times New Roman" panose="02020603050405020304" pitchFamily="18" charset="0"/>
              </a:rPr>
              <a:t>barium examination </a:t>
            </a:r>
            <a:r>
              <a:rPr lang="en-IN" sz="3200" dirty="0">
                <a:solidFill>
                  <a:srgbClr val="FFFFFF"/>
                </a:solidFill>
                <a:latin typeface="Times New Roman" panose="02020603050405020304" pitchFamily="18" charset="0"/>
                <a:cs typeface="Times New Roman" panose="02020603050405020304" pitchFamily="18" charset="0"/>
              </a:rPr>
              <a:t>of the small bowel reveals loss of mucosal pattern, rigidity and narrowing of the affected segments, and a </a:t>
            </a:r>
            <a:r>
              <a:rPr lang="en-IN" sz="3200" dirty="0">
                <a:solidFill>
                  <a:srgbClr val="000000"/>
                </a:solidFill>
                <a:latin typeface="Times New Roman" panose="02020603050405020304" pitchFamily="18" charset="0"/>
                <a:cs typeface="Times New Roman" panose="02020603050405020304" pitchFamily="18" charset="0"/>
              </a:rPr>
              <a:t>“cobble stone” </a:t>
            </a:r>
            <a:r>
              <a:rPr lang="en-IN" sz="3200" dirty="0">
                <a:solidFill>
                  <a:srgbClr val="FFFFFF"/>
                </a:solidFill>
                <a:latin typeface="Times New Roman" panose="02020603050405020304" pitchFamily="18" charset="0"/>
                <a:cs typeface="Times New Roman" panose="02020603050405020304" pitchFamily="18" charset="0"/>
              </a:rPr>
              <a:t>appearance. </a:t>
            </a:r>
          </a:p>
          <a:p>
            <a:pPr algn="just" defTabSz="457200"/>
            <a:r>
              <a:rPr lang="en-IN" sz="3200" dirty="0">
                <a:solidFill>
                  <a:srgbClr val="FFFFFF"/>
                </a:solidFill>
                <a:latin typeface="Times New Roman" panose="02020603050405020304" pitchFamily="18" charset="0"/>
                <a:cs typeface="Times New Roman" panose="02020603050405020304" pitchFamily="18" charset="0"/>
              </a:rPr>
              <a:t>The characteristic </a:t>
            </a:r>
            <a:r>
              <a:rPr lang="en-IN" sz="3200" dirty="0">
                <a:solidFill>
                  <a:srgbClr val="000000"/>
                </a:solidFill>
                <a:latin typeface="Times New Roman" panose="02020603050405020304" pitchFamily="18" charset="0"/>
                <a:cs typeface="Times New Roman" panose="02020603050405020304" pitchFamily="18" charset="0"/>
              </a:rPr>
              <a:t>radiological feature </a:t>
            </a:r>
            <a:r>
              <a:rPr lang="en-IN" sz="3200" dirty="0">
                <a:solidFill>
                  <a:srgbClr val="FFFFFF"/>
                </a:solidFill>
                <a:latin typeface="Times New Roman" panose="02020603050405020304" pitchFamily="18" charset="0"/>
                <a:cs typeface="Times New Roman" panose="02020603050405020304" pitchFamily="18" charset="0"/>
              </a:rPr>
              <a:t>is the </a:t>
            </a:r>
            <a:r>
              <a:rPr lang="en-IN" sz="3200" dirty="0">
                <a:solidFill>
                  <a:srgbClr val="000000"/>
                </a:solidFill>
                <a:latin typeface="Times New Roman" panose="02020603050405020304" pitchFamily="18" charset="0"/>
                <a:cs typeface="Times New Roman" panose="02020603050405020304" pitchFamily="18" charset="0"/>
              </a:rPr>
              <a:t>“string sign” </a:t>
            </a:r>
            <a:r>
              <a:rPr lang="en-IN" sz="3200" dirty="0">
                <a:solidFill>
                  <a:srgbClr val="FFFFFF"/>
                </a:solidFill>
                <a:latin typeface="Times New Roman" panose="02020603050405020304" pitchFamily="18" charset="0"/>
                <a:cs typeface="Times New Roman" panose="02020603050405020304" pitchFamily="18" charset="0"/>
              </a:rPr>
              <a:t>which is produced by the narrowing of the diseased segment with dilatation of the normal intestine on either side.  Fistulous tracts, strictures, and fibrosis may be demonstrable in advanced cases. </a:t>
            </a:r>
            <a:r>
              <a:rPr lang="en-IN" sz="3200" dirty="0">
                <a:solidFill>
                  <a:srgbClr val="000000"/>
                </a:solidFill>
                <a:latin typeface="Times New Roman" panose="02020603050405020304" pitchFamily="18" charset="0"/>
                <a:cs typeface="Times New Roman" panose="02020603050405020304" pitchFamily="18" charset="0"/>
              </a:rPr>
              <a:t>Barium enema </a:t>
            </a:r>
            <a:r>
              <a:rPr lang="en-IN" sz="3200" dirty="0">
                <a:solidFill>
                  <a:srgbClr val="FFFFFF"/>
                </a:solidFill>
                <a:latin typeface="Times New Roman" panose="02020603050405020304" pitchFamily="18" charset="0"/>
                <a:cs typeface="Times New Roman" panose="02020603050405020304" pitchFamily="18" charset="0"/>
              </a:rPr>
              <a:t>reveals colonic lesions.  </a:t>
            </a:r>
            <a:r>
              <a:rPr lang="en-IN" sz="3200" dirty="0">
                <a:solidFill>
                  <a:srgbClr val="000000"/>
                </a:solidFill>
                <a:latin typeface="Times New Roman" panose="02020603050405020304" pitchFamily="18" charset="0"/>
                <a:cs typeface="Times New Roman" panose="02020603050405020304" pitchFamily="18" charset="0"/>
              </a:rPr>
              <a:t>Endoscopy </a:t>
            </a:r>
            <a:r>
              <a:rPr lang="en-IN" sz="3200" dirty="0">
                <a:solidFill>
                  <a:srgbClr val="FFFFFF"/>
                </a:solidFill>
                <a:latin typeface="Times New Roman" panose="02020603050405020304" pitchFamily="18" charset="0"/>
                <a:cs typeface="Times New Roman" panose="02020603050405020304" pitchFamily="18" charset="0"/>
              </a:rPr>
              <a:t>reveals the lesions, strictures, fistulae and other complications. </a:t>
            </a:r>
            <a:r>
              <a:rPr lang="en-IN" sz="3200" dirty="0">
                <a:solidFill>
                  <a:srgbClr val="000000"/>
                </a:solidFill>
                <a:latin typeface="Times New Roman" panose="02020603050405020304" pitchFamily="18" charset="0"/>
                <a:cs typeface="Times New Roman" panose="02020603050405020304" pitchFamily="18" charset="0"/>
              </a:rPr>
              <a:t>Endoscopic biopsy </a:t>
            </a:r>
            <a:r>
              <a:rPr lang="en-IN" sz="3200" dirty="0">
                <a:solidFill>
                  <a:srgbClr val="FFFFFF"/>
                </a:solidFill>
                <a:latin typeface="Times New Roman" panose="02020603050405020304" pitchFamily="18" charset="0"/>
                <a:cs typeface="Times New Roman" panose="02020603050405020304" pitchFamily="18" charset="0"/>
              </a:rPr>
              <a:t>is also confirmatory</a:t>
            </a:r>
          </a:p>
        </p:txBody>
      </p:sp>
    </p:spTree>
    <p:extLst>
      <p:ext uri="{BB962C8B-B14F-4D97-AF65-F5344CB8AC3E}">
        <p14:creationId xmlns:p14="http://schemas.microsoft.com/office/powerpoint/2010/main" val="1998640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docProps/app.xml><?xml version="1.0" encoding="utf-8"?>
<Properties xmlns="http://schemas.openxmlformats.org/officeDocument/2006/extended-properties" xmlns:vt="http://schemas.openxmlformats.org/officeDocument/2006/docPropsVTypes">
  <TotalTime>0</TotalTime>
  <Words>2269</Words>
  <Application>Microsoft Office PowerPoint</Application>
  <PresentationFormat>Widescreen</PresentationFormat>
  <Paragraphs>227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 Light</vt:lpstr>
      <vt:lpstr>Times New Roman</vt:lpstr>
      <vt:lpstr>Wingdings</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ARUN R NAIR</dc:creator>
  <cp:lastModifiedBy>Dr. ARUN R NAIR</cp:lastModifiedBy>
  <cp:revision>1</cp:revision>
  <dcterms:created xsi:type="dcterms:W3CDTF">2019-07-23T03:27:21Z</dcterms:created>
  <dcterms:modified xsi:type="dcterms:W3CDTF">2019-09-21T09:34:04Z</dcterms:modified>
</cp:coreProperties>
</file>